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92" r:id="rId3"/>
    <p:sldId id="293" r:id="rId4"/>
    <p:sldId id="294" r:id="rId5"/>
    <p:sldId id="318" r:id="rId6"/>
    <p:sldId id="321" r:id="rId7"/>
    <p:sldId id="322" r:id="rId8"/>
    <p:sldId id="282" r:id="rId9"/>
    <p:sldId id="277" r:id="rId10"/>
    <p:sldId id="260" r:id="rId11"/>
    <p:sldId id="288" r:id="rId12"/>
    <p:sldId id="291" r:id="rId13"/>
    <p:sldId id="296" r:id="rId14"/>
    <p:sldId id="324" r:id="rId15"/>
    <p:sldId id="326" r:id="rId16"/>
    <p:sldId id="297" r:id="rId17"/>
    <p:sldId id="323" r:id="rId18"/>
  </p:sldIdLst>
  <p:sldSz cx="9144000" cy="6858000" type="screen4x3"/>
  <p:notesSz cx="6858000" cy="9144000"/>
  <p:defaultTextStyle>
    <a:defPPr>
      <a:defRPr lang="es-MX"/>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FF00"/>
    <a:srgbClr val="66FF66"/>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142"/>
    <p:restoredTop sz="86774" autoAdjust="0"/>
  </p:normalViewPr>
  <p:slideViewPr>
    <p:cSldViewPr showGuides="1">
      <p:cViewPr varScale="1">
        <p:scale>
          <a:sx n="167" d="100"/>
          <a:sy n="167" d="100"/>
        </p:scale>
        <p:origin x="1448" y="184"/>
      </p:cViewPr>
      <p:guideLst>
        <p:guide orient="horz" pos="2160"/>
        <p:guide pos="2880"/>
      </p:guideLst>
    </p:cSldViewPr>
  </p:slideViewPr>
  <p:notesTextViewPr>
    <p:cViewPr>
      <p:scale>
        <a:sx n="100" d="100"/>
        <a:sy n="100" d="100"/>
      </p:scale>
      <p:origin x="0" y="0"/>
    </p:cViewPr>
  </p:notesTextViewPr>
  <p:sorterViewPr>
    <p:cViewPr>
      <p:scale>
        <a:sx n="60" d="100"/>
        <a:sy n="6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3.pn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lvl1pPr>
          </a:lstStyle>
          <a:p>
            <a:pPr>
              <a:defRPr/>
            </a:pPr>
            <a:endParaRPr lang="es-MX"/>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lvl1pPr>
          </a:lstStyle>
          <a:p>
            <a:pPr>
              <a:defRPr/>
            </a:pPr>
            <a:endParaRPr lang="es-MX"/>
          </a:p>
        </p:txBody>
      </p:sp>
      <p:sp>
        <p:nvSpPr>
          <p:cNvPr id="2458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s-MX" noProof="0"/>
              <a:t>Haga clic para modificar el estilo de texto del patrón</a:t>
            </a:r>
          </a:p>
          <a:p>
            <a:pPr lvl="1"/>
            <a:r>
              <a:rPr lang="es-MX" noProof="0"/>
              <a:t>Segundo nivel</a:t>
            </a:r>
          </a:p>
          <a:p>
            <a:pPr lvl="2"/>
            <a:r>
              <a:rPr lang="es-MX" noProof="0"/>
              <a:t>Tercer nivel</a:t>
            </a:r>
          </a:p>
          <a:p>
            <a:pPr lvl="3"/>
            <a:r>
              <a:rPr lang="es-MX" noProof="0"/>
              <a:t>Cuarto nivel</a:t>
            </a:r>
          </a:p>
          <a:p>
            <a:pPr lvl="4"/>
            <a:r>
              <a:rPr lang="es-MX" noProof="0"/>
              <a:t>Quinto nivel</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lvl1pPr>
          </a:lstStyle>
          <a:p>
            <a:pPr>
              <a:defRPr/>
            </a:pPr>
            <a:endParaRPr lang="es-MX"/>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smtClean="0"/>
            </a:lvl1pPr>
          </a:lstStyle>
          <a:p>
            <a:pPr>
              <a:defRPr/>
            </a:pPr>
            <a:fld id="{CDC6E798-1475-4313-949B-E794B27E8ED7}" type="slidenum">
              <a:rPr lang="es-MX"/>
              <a:pPr>
                <a:defRPr/>
              </a:pPr>
              <a:t>‹#›</a:t>
            </a:fld>
            <a:endParaRPr lang="es-MX"/>
          </a:p>
        </p:txBody>
      </p:sp>
    </p:spTree>
    <p:extLst>
      <p:ext uri="{BB962C8B-B14F-4D97-AF65-F5344CB8AC3E}">
        <p14:creationId xmlns:p14="http://schemas.microsoft.com/office/powerpoint/2010/main" val="309820483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558CE98E-F29B-489D-8700-812C4DBBC609}" type="slidenum">
              <a:rPr lang="es-MX"/>
              <a:pPr/>
              <a:t>1</a:t>
            </a:fld>
            <a:endParaRPr lang="es-MX"/>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p:spPr>
        <p:txBody>
          <a:bodyPr/>
          <a:lstStyle/>
          <a:p>
            <a:pPr eaLnBrk="1" hangingPunct="1"/>
            <a:r>
              <a:rPr lang="en-US"/>
              <a:t>The aim of this Module is for you to become familiar with the basic functions of Artemis using a series of worked examples.</a:t>
            </a:r>
          </a:p>
        </p:txBody>
      </p:sp>
    </p:spTree>
    <p:extLst>
      <p:ext uri="{BB962C8B-B14F-4D97-AF65-F5344CB8AC3E}">
        <p14:creationId xmlns:p14="http://schemas.microsoft.com/office/powerpoint/2010/main" val="26375575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7"/>
          <p:cNvSpPr>
            <a:spLocks noGrp="1" noChangeArrowheads="1"/>
          </p:cNvSpPr>
          <p:nvPr>
            <p:ph type="sldNum" sz="quarter" idx="5"/>
          </p:nvPr>
        </p:nvSpPr>
        <p:spPr>
          <a:noFill/>
        </p:spPr>
        <p:txBody>
          <a:bodyPr/>
          <a:lstStyle/>
          <a:p>
            <a:fld id="{224296CF-8377-437E-BA1C-4011FDEBF45A}" type="slidenum">
              <a:rPr lang="es-MX"/>
              <a:pPr/>
              <a:t>9</a:t>
            </a:fld>
            <a:endParaRPr lang="es-MX"/>
          </a:p>
        </p:txBody>
      </p:sp>
      <p:sp>
        <p:nvSpPr>
          <p:cNvPr id="27651" name="Rectangle 2"/>
          <p:cNvSpPr>
            <a:spLocks noGrp="1" noRot="1" noChangeAspect="1" noChangeArrowheads="1" noTextEdit="1"/>
          </p:cNvSpPr>
          <p:nvPr>
            <p:ph type="sldImg"/>
          </p:nvPr>
        </p:nvSpPr>
        <p:spPr>
          <a:ln/>
        </p:spPr>
      </p:sp>
      <p:sp>
        <p:nvSpPr>
          <p:cNvPr id="27652" name="Rectangle 3"/>
          <p:cNvSpPr>
            <a:spLocks noGrp="1" noChangeArrowheads="1"/>
          </p:cNvSpPr>
          <p:nvPr>
            <p:ph type="body" idx="1"/>
          </p:nvPr>
        </p:nvSpPr>
        <p:spPr>
          <a:noFill/>
          <a:ln/>
        </p:spPr>
        <p:txBody>
          <a:bodyPr/>
          <a:lstStyle/>
          <a:p>
            <a:pPr eaLnBrk="1" hangingPunct="1"/>
            <a:r>
              <a:rPr lang="en-US" dirty="0"/>
              <a:t>Artemis can read several file formats, thus files containing sequence data with accompanying annotation or sequence data alone can be opened. In both cases, annotation can be added to the file  or further annotation can be layered onto the sequence from separate files.  Each layer of annotation is called an entry and in most cases consist simply of a table or tab file (a file consisting of only the feature table lines (those marked FT) from an EMBL entry. The use of entries is central to using Artemis effectively; it allows different types of annotation representing different lines of evidence to be viewed independently.</a:t>
            </a:r>
          </a:p>
          <a:p>
            <a:pPr eaLnBrk="1" hangingPunct="1"/>
            <a:endParaRPr lang="en-US" dirty="0"/>
          </a:p>
        </p:txBody>
      </p:sp>
    </p:spTree>
    <p:extLst>
      <p:ext uri="{BB962C8B-B14F-4D97-AF65-F5344CB8AC3E}">
        <p14:creationId xmlns:p14="http://schemas.microsoft.com/office/powerpoint/2010/main" val="277236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p:spPr>
        <p:txBody>
          <a:bodyPr/>
          <a:lstStyle/>
          <a:p>
            <a:fld id="{25330C27-1227-4BA5-9CFF-C9113EDD2BF8}" type="slidenum">
              <a:rPr lang="es-MX"/>
              <a:pPr/>
              <a:t>10</a:t>
            </a:fld>
            <a:endParaRPr lang="es-MX"/>
          </a:p>
        </p:txBody>
      </p:sp>
      <p:sp>
        <p:nvSpPr>
          <p:cNvPr id="28675"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noFill/>
          <a:ln/>
        </p:spPr>
        <p:txBody>
          <a:bodyPr/>
          <a:lstStyle/>
          <a:p>
            <a:pPr eaLnBrk="1" hangingPunct="1"/>
            <a:endParaRPr lang="es-UY"/>
          </a:p>
        </p:txBody>
      </p:sp>
    </p:spTree>
    <p:extLst>
      <p:ext uri="{BB962C8B-B14F-4D97-AF65-F5344CB8AC3E}">
        <p14:creationId xmlns:p14="http://schemas.microsoft.com/office/powerpoint/2010/main" val="41520626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7812DBC-DAB0-475B-B76F-5156EA3FA932}" type="slidenum">
              <a:rPr lang="en-US"/>
              <a:pPr/>
              <a:t>11</a:t>
            </a:fld>
            <a:endParaRPr lang="en-US"/>
          </a:p>
        </p:txBody>
      </p:sp>
      <p:sp>
        <p:nvSpPr>
          <p:cNvPr id="18434" name="Rectangle 2"/>
          <p:cNvSpPr>
            <a:spLocks noGrp="1" noRot="1" noChangeAspect="1" noChangeArrowheads="1" noTextEdit="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8435" name="Rectangle 3"/>
          <p:cNvSpPr>
            <a:spLocks noGrp="1" noChangeArrowheads="1"/>
          </p:cNvSpPr>
          <p:nvPr>
            <p:ph type="body" idx="1"/>
          </p:nvPr>
        </p:nvSpPr>
        <p:spPr bwMode="auto">
          <a:xfrm>
            <a:off x="685800" y="4343400"/>
            <a:ext cx="5486400" cy="4114800"/>
          </a:xfrm>
          <a:prstGeom prst="rect">
            <a:avLst/>
          </a:prstGeom>
          <a:solidFill>
            <a:srgbClr val="FFFFFF"/>
          </a:solidFill>
          <a:ln>
            <a:solidFill>
              <a:srgbClr val="000000"/>
            </a:solidFill>
            <a:miter lim="800000"/>
            <a:headEnd/>
            <a:tailEnd/>
          </a:ln>
        </p:spPr>
        <p:txBody>
          <a:bodyPr/>
          <a:lstStyle/>
          <a:p>
            <a:pPr>
              <a:lnSpc>
                <a:spcPct val="80000"/>
              </a:lnSpc>
            </a:pPr>
            <a:r>
              <a:rPr lang="en-GB" sz="900"/>
              <a:t>Artemis is a piece of software which has been written to allow user-friendly viewing, annotation and analysis of DNA. As we were told earlier (and probably subsequently by lots of speakers), the recent major advances in sequencing technology has meant that the public DNA databases are rapidly expanding. This obviously represents an enormous resource of biological data. Unfortunately the data needs to be in a machine readable format such as this (EMBL entry flys in). This is an entry from the EMBL DNA database for the lac operon from E. coli – it give all the information – DNA sequence and coordinates within that sequence of the coding open reading frames, promoters etc but it is clearly not easy to visualise. Read this file into Artemis and you get this (Artemis window flies in). Here you have a much clearer view of the relative position of all the features on this piece of DNA and this is what makes Artemis such a crucially important piece of software (briefly describe the layout of the main view window). Now for the lac operon it may not be too painful to draw the detail on paper or in Powerpoint, however with a whole genome (and there are a growing number out there) it would clearly be impractical. Fortunately Artemis has no limits in this respect and can quite easily deal with whole bacterial genomes (Sco chromosome EMBL flies in). This is the front page of the EMBL entry for the 8 Mb Streptomyces coelicolor chromosome, if you wanted to read it you would have to trawl though nearly 4500 pages. Here it is loaded into Artemis and zoomed out to give a whole genome view (whole Sco Artemis flies in).</a:t>
            </a:r>
          </a:p>
          <a:p>
            <a:pPr>
              <a:lnSpc>
                <a:spcPct val="80000"/>
              </a:lnSpc>
            </a:pPr>
            <a:r>
              <a:rPr lang="en-GB" sz="900"/>
              <a:t>A very important feature of this software is the fact that its free! Not only is it free but the downloading and installation is encouraged by us and facilitated by clear jargon-free web pages.</a:t>
            </a:r>
          </a:p>
          <a:p>
            <a:pPr>
              <a:lnSpc>
                <a:spcPct val="80000"/>
              </a:lnSpc>
            </a:pPr>
            <a:r>
              <a:rPr lang="en-GB" sz="900"/>
              <a:t>The programming language which Artemis was written in is Java so you would need to have Java installed on your computer. Many modern computers will already have this but if not the installation of Java is also clearly described in the Artemis web pages.</a:t>
            </a:r>
          </a:p>
          <a:p>
            <a:pPr>
              <a:lnSpc>
                <a:spcPct val="80000"/>
              </a:lnSpc>
            </a:pPr>
            <a:r>
              <a:rPr lang="en-GB" sz="900"/>
              <a:t>Different versions of the software are available from the web page so installation on different kinds of machines eg. PC, Mac and Unix (and its cousins Linux and BSD). I should point out that historically big computers were more likely to use the Unix operating system so Unix became the platform of choice for bioinformatics. For this reason Artemis was initially written for Unix but the realisation that the user base was going to extend outside the field of bioinformatics prompted us to make the other versions available.</a:t>
            </a:r>
          </a:p>
          <a:p>
            <a:pPr>
              <a:lnSpc>
                <a:spcPct val="80000"/>
              </a:lnSpc>
            </a:pPr>
            <a:r>
              <a:rPr lang="en-GB" sz="900"/>
              <a:t>As I showed you before you can read EMBL format files, of any size, into Artemis. There are 3 major public sequence databases in the world – EMBL in Europe, Genbank in the US and DDBJ in Japan. They swap data on a daily basis so represent the same data. Unfortunately EMBL has a different file format from the other two (files fly in). Fortunately for us Artemis can read both formats so it doesn’t matter where you download the file from. Incidentally if you create any annotation using Artemis it will allow you to save it in either of these formats.</a:t>
            </a:r>
          </a:p>
          <a:p>
            <a:pPr>
              <a:lnSpc>
                <a:spcPct val="80000"/>
              </a:lnSpc>
            </a:pPr>
            <a:r>
              <a:rPr lang="en-GB" sz="900"/>
              <a:t>As well as reading database entries, you can read in your own sequence data in FastA or raw format – warning, don’t try reading in Word documents!</a:t>
            </a:r>
          </a:p>
        </p:txBody>
      </p:sp>
    </p:spTree>
    <p:extLst>
      <p:ext uri="{BB962C8B-B14F-4D97-AF65-F5344CB8AC3E}">
        <p14:creationId xmlns:p14="http://schemas.microsoft.com/office/powerpoint/2010/main" val="19612069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C948173-7545-48C7-AE91-3644A74AC4DC}" type="slidenum">
              <a:rPr lang="en-US"/>
              <a:pPr/>
              <a:t>12</a:t>
            </a:fld>
            <a:endParaRPr lang="en-US"/>
          </a:p>
        </p:txBody>
      </p:sp>
      <p:sp>
        <p:nvSpPr>
          <p:cNvPr id="25602" name="Rectangle 2"/>
          <p:cNvSpPr>
            <a:spLocks noGrp="1" noRot="1" noChangeAspect="1" noChangeArrowheads="1" noTextEdit="1"/>
          </p:cNvSpPr>
          <p:nvPr>
            <p:ph type="sldImg"/>
          </p:nvPr>
        </p:nvSpPr>
        <p:spPr>
          <a:ln/>
        </p:spPr>
      </p:sp>
      <p:sp>
        <p:nvSpPr>
          <p:cNvPr id="25603" name="Rectangle 3"/>
          <p:cNvSpPr>
            <a:spLocks noGrp="1" noChangeArrowheads="1"/>
          </p:cNvSpPr>
          <p:nvPr>
            <p:ph type="body" idx="1"/>
          </p:nvPr>
        </p:nvSpPr>
        <p:spPr/>
        <p:txBody>
          <a:bodyPr/>
          <a:lstStyle/>
          <a:p>
            <a:endParaRPr lang="es-UY"/>
          </a:p>
        </p:txBody>
      </p:sp>
    </p:spTree>
    <p:extLst>
      <p:ext uri="{BB962C8B-B14F-4D97-AF65-F5344CB8AC3E}">
        <p14:creationId xmlns:p14="http://schemas.microsoft.com/office/powerpoint/2010/main" val="19166954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lnSpc>
                <a:spcPct val="60000"/>
              </a:lnSpc>
              <a:spcBef>
                <a:spcPts val="338"/>
              </a:spcBef>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altLang="es-UY" sz="1200" dirty="0">
                <a:latin typeface="Arial" panose="020B0604020202020204" pitchFamily="34" charset="0"/>
                <a:ea typeface="ヒラギノ角ゴ Pro W3" pitchFamily="-84" charset="-128"/>
              </a:rPr>
              <a:t>As we were told earlier (and probably subsequently by lots of speakers), the recent major advances in sequencing technology has meant that the public DNA databases are rapidly expanding. This obviously represents an enormous resource of biological data. Unfortunately the data needs to be in a machine readable format such as this (EMBL entry </a:t>
            </a:r>
            <a:r>
              <a:rPr lang="en-GB" altLang="es-UY" sz="1200" dirty="0" err="1">
                <a:latin typeface="Arial" panose="020B0604020202020204" pitchFamily="34" charset="0"/>
                <a:ea typeface="ヒラギノ角ゴ Pro W3" pitchFamily="-84" charset="-128"/>
              </a:rPr>
              <a:t>flys</a:t>
            </a:r>
            <a:r>
              <a:rPr lang="en-GB" altLang="es-UY" sz="1200" dirty="0">
                <a:latin typeface="Arial" panose="020B0604020202020204" pitchFamily="34" charset="0"/>
                <a:ea typeface="ヒラギノ角ゴ Pro W3" pitchFamily="-84" charset="-128"/>
              </a:rPr>
              <a:t> in). This is an entry from the EMBL DNA database for the lac operon from E. coli – it give all the information – DNA sequence and coordinates within that sequence of the coding open reading frames, promoters </a:t>
            </a:r>
            <a:r>
              <a:rPr lang="en-GB" altLang="es-UY" sz="1200" dirty="0" err="1">
                <a:latin typeface="Arial" panose="020B0604020202020204" pitchFamily="34" charset="0"/>
                <a:ea typeface="ヒラギノ角ゴ Pro W3" pitchFamily="-84" charset="-128"/>
              </a:rPr>
              <a:t>etc</a:t>
            </a:r>
            <a:r>
              <a:rPr lang="en-GB" altLang="es-UY" sz="1200" dirty="0">
                <a:latin typeface="Arial" panose="020B0604020202020204" pitchFamily="34" charset="0"/>
                <a:ea typeface="ヒラギノ角ゴ Pro W3" pitchFamily="-84" charset="-128"/>
              </a:rPr>
              <a:t> but it is clearly not easy to visualise. Read this file into Artemis and you get this (Artemis window flies in). Here you have a much clearer view of the relative position of all the features on this piece of DNA and this is what makes Artemis such a crucially important piece of software (briefly describe the layout of the main view window). Now for the lac operon it may not be too painful to draw the detail on paper or in </a:t>
            </a:r>
            <a:r>
              <a:rPr lang="en-GB" altLang="es-UY" sz="1200" dirty="0" err="1">
                <a:latin typeface="Arial" panose="020B0604020202020204" pitchFamily="34" charset="0"/>
                <a:ea typeface="ヒラギノ角ゴ Pro W3" pitchFamily="-84" charset="-128"/>
              </a:rPr>
              <a:t>Powerpoint</a:t>
            </a:r>
            <a:r>
              <a:rPr lang="en-GB" altLang="es-UY" sz="1200" dirty="0">
                <a:latin typeface="Arial" panose="020B0604020202020204" pitchFamily="34" charset="0"/>
                <a:ea typeface="ヒラギノ角ゴ Pro W3" pitchFamily="-84" charset="-128"/>
              </a:rPr>
              <a:t>, however with a whole genome (and there are a growing number out there) it would clearly be impractical. Fortunately Artemis has no limits in this respect and can quite easily deal with whole bacterial genomes (</a:t>
            </a:r>
            <a:r>
              <a:rPr lang="en-GB" altLang="es-UY" sz="1200" dirty="0" err="1">
                <a:latin typeface="Arial" panose="020B0604020202020204" pitchFamily="34" charset="0"/>
                <a:ea typeface="ヒラギノ角ゴ Pro W3" pitchFamily="-84" charset="-128"/>
              </a:rPr>
              <a:t>Sco</a:t>
            </a:r>
            <a:r>
              <a:rPr lang="en-GB" altLang="es-UY" sz="1200" dirty="0">
                <a:latin typeface="Arial" panose="020B0604020202020204" pitchFamily="34" charset="0"/>
                <a:ea typeface="ヒラギノ角ゴ Pro W3" pitchFamily="-84" charset="-128"/>
              </a:rPr>
              <a:t> chromosome EMBL flies in). This is the front page of the EMBL entry for the 8 Mb Streptomyces </a:t>
            </a:r>
            <a:r>
              <a:rPr lang="en-GB" altLang="es-UY" sz="1200" dirty="0" err="1">
                <a:latin typeface="Arial" panose="020B0604020202020204" pitchFamily="34" charset="0"/>
                <a:ea typeface="ヒラギノ角ゴ Pro W3" pitchFamily="-84" charset="-128"/>
              </a:rPr>
              <a:t>coelicolor</a:t>
            </a:r>
            <a:r>
              <a:rPr lang="en-GB" altLang="es-UY" sz="1200" dirty="0">
                <a:latin typeface="Arial" panose="020B0604020202020204" pitchFamily="34" charset="0"/>
                <a:ea typeface="ヒラギノ角ゴ Pro W3" pitchFamily="-84" charset="-128"/>
              </a:rPr>
              <a:t> chromosome, if you wanted to read it you would have to trawl though nearly 4500 pages. Here it is loaded into Artemis and zoomed out to give a whole genome view (whole </a:t>
            </a:r>
            <a:r>
              <a:rPr lang="en-GB" altLang="es-UY" sz="1200" dirty="0" err="1">
                <a:latin typeface="Arial" panose="020B0604020202020204" pitchFamily="34" charset="0"/>
                <a:ea typeface="ヒラギノ角ゴ Pro W3" pitchFamily="-84" charset="-128"/>
              </a:rPr>
              <a:t>Sco</a:t>
            </a:r>
            <a:r>
              <a:rPr lang="en-GB" altLang="es-UY" sz="1200" dirty="0">
                <a:latin typeface="Arial" panose="020B0604020202020204" pitchFamily="34" charset="0"/>
                <a:ea typeface="ヒラギノ角ゴ Pro W3" pitchFamily="-84" charset="-128"/>
              </a:rPr>
              <a:t> Artemis flies in).</a:t>
            </a:r>
          </a:p>
          <a:p>
            <a:pPr eaLnBrk="1" hangingPunct="1">
              <a:lnSpc>
                <a:spcPct val="60000"/>
              </a:lnSpc>
              <a:spcBef>
                <a:spcPts val="338"/>
              </a:spcBef>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altLang="es-UY" sz="1200" dirty="0">
                <a:latin typeface="Arial" panose="020B0604020202020204" pitchFamily="34" charset="0"/>
                <a:ea typeface="ヒラギノ角ゴ Pro W3" pitchFamily="-84" charset="-128"/>
              </a:rPr>
              <a:t>A very important feature of this software is the fact that its free! Not only is it free but the downloading and installation is encouraged by us and facilitated by clear jargon-free web pages.</a:t>
            </a:r>
          </a:p>
          <a:p>
            <a:pPr eaLnBrk="1" hangingPunct="1">
              <a:lnSpc>
                <a:spcPct val="60000"/>
              </a:lnSpc>
              <a:spcBef>
                <a:spcPts val="338"/>
              </a:spcBef>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altLang="es-UY" sz="1200" dirty="0">
                <a:latin typeface="Arial" panose="020B0604020202020204" pitchFamily="34" charset="0"/>
                <a:ea typeface="ヒラギノ角ゴ Pro W3" pitchFamily="-84" charset="-128"/>
              </a:rPr>
              <a:t>The programming language which Artemis was written in is Java so you would need to have Java installed on your computer. Many modern computers will already have this but if not the installation of Java is also clearly described in the Artemis web pages.</a:t>
            </a:r>
          </a:p>
          <a:p>
            <a:pPr eaLnBrk="1" hangingPunct="1">
              <a:lnSpc>
                <a:spcPct val="60000"/>
              </a:lnSpc>
              <a:spcBef>
                <a:spcPts val="338"/>
              </a:spcBef>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altLang="es-UY" sz="1200" dirty="0">
                <a:latin typeface="Arial" panose="020B0604020202020204" pitchFamily="34" charset="0"/>
                <a:ea typeface="ヒラギノ角ゴ Pro W3" pitchFamily="-84" charset="-128"/>
              </a:rPr>
              <a:t>Different versions of the software are available from the web page so installation on different kinds of machines </a:t>
            </a:r>
            <a:r>
              <a:rPr lang="en-GB" altLang="es-UY" sz="1200" dirty="0" err="1">
                <a:latin typeface="Arial" panose="020B0604020202020204" pitchFamily="34" charset="0"/>
                <a:ea typeface="ヒラギノ角ゴ Pro W3" pitchFamily="-84" charset="-128"/>
              </a:rPr>
              <a:t>eg</a:t>
            </a:r>
            <a:r>
              <a:rPr lang="en-GB" altLang="es-UY" sz="1200" dirty="0">
                <a:latin typeface="Arial" panose="020B0604020202020204" pitchFamily="34" charset="0"/>
                <a:ea typeface="ヒラギノ角ゴ Pro W3" pitchFamily="-84" charset="-128"/>
              </a:rPr>
              <a:t>. PC, Mac and Unix (and its cousins Linux and BSD). I should point out that historically big computers were more likely to use the Unix operating system so Unix became the platform of choice for bioinformatics. For this reason Artemis was initially written for Unix but the realisation that the user base was going to extend outside the field of bioinformatics prompted us to make the other versions available.</a:t>
            </a:r>
          </a:p>
          <a:p>
            <a:pPr eaLnBrk="1" hangingPunct="1">
              <a:lnSpc>
                <a:spcPct val="60000"/>
              </a:lnSpc>
              <a:spcBef>
                <a:spcPts val="338"/>
              </a:spcBef>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altLang="es-UY" sz="1200" dirty="0">
                <a:latin typeface="Arial" panose="020B0604020202020204" pitchFamily="34" charset="0"/>
                <a:ea typeface="ヒラギノ角ゴ Pro W3" pitchFamily="-84" charset="-128"/>
              </a:rPr>
              <a:t>As I showed you before you can read EMBL format files, of any size, into Artemis. There are 3 major public sequence databases in the world – EMBL in Europe, </a:t>
            </a:r>
            <a:r>
              <a:rPr lang="en-GB" altLang="es-UY" sz="1200" dirty="0" err="1">
                <a:latin typeface="Arial" panose="020B0604020202020204" pitchFamily="34" charset="0"/>
                <a:ea typeface="ヒラギノ角ゴ Pro W3" pitchFamily="-84" charset="-128"/>
              </a:rPr>
              <a:t>Genbank</a:t>
            </a:r>
            <a:r>
              <a:rPr lang="en-GB" altLang="es-UY" sz="1200" dirty="0">
                <a:latin typeface="Arial" panose="020B0604020202020204" pitchFamily="34" charset="0"/>
                <a:ea typeface="ヒラギノ角ゴ Pro W3" pitchFamily="-84" charset="-128"/>
              </a:rPr>
              <a:t> in the US and DDBJ in Japan. They swap data on a daily basis so represent the same data. Unfortunately EMBL has a different file format from the other two (files fly in). Fortunately for us Artemis can read both formats so it </a:t>
            </a:r>
            <a:r>
              <a:rPr lang="en-GB" altLang="es-UY" sz="1200" dirty="0" err="1">
                <a:latin typeface="Arial" panose="020B0604020202020204" pitchFamily="34" charset="0"/>
                <a:ea typeface="ヒラギノ角ゴ Pro W3" pitchFamily="-84" charset="-128"/>
              </a:rPr>
              <a:t>doesn</a:t>
            </a:r>
            <a:r>
              <a:rPr lang="ja-JP" altLang="en-GB" sz="1200" dirty="0">
                <a:latin typeface="Arial" panose="020B0604020202020204" pitchFamily="34" charset="0"/>
                <a:ea typeface="ヒラギノ角ゴ Pro W3" pitchFamily="-84" charset="-128"/>
              </a:rPr>
              <a:t>’</a:t>
            </a:r>
            <a:r>
              <a:rPr lang="en-GB" altLang="ja-JP" sz="1200" dirty="0">
                <a:latin typeface="Arial" panose="020B0604020202020204" pitchFamily="34" charset="0"/>
                <a:ea typeface="ヒラギノ角ゴ Pro W3" pitchFamily="-84" charset="-128"/>
              </a:rPr>
              <a:t>t matter where you download the file from. Incidentally if you create any annotation using Artemis it will allow you to save it in either of these formats.</a:t>
            </a:r>
          </a:p>
          <a:p>
            <a:pPr eaLnBrk="1" hangingPunct="1">
              <a:lnSpc>
                <a:spcPct val="60000"/>
              </a:lnSpc>
              <a:spcBef>
                <a:spcPts val="338"/>
              </a:spcBef>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GB" altLang="es-UY" sz="1200" dirty="0">
                <a:latin typeface="Arial" panose="020B0604020202020204" pitchFamily="34" charset="0"/>
                <a:ea typeface="ヒラギノ角ゴ Pro W3" pitchFamily="-84" charset="-128"/>
              </a:rPr>
              <a:t>As well as reading database entries, you can read in your own sequence data in </a:t>
            </a:r>
            <a:r>
              <a:rPr lang="en-GB" altLang="es-UY" sz="1200" dirty="0" err="1">
                <a:latin typeface="Arial" panose="020B0604020202020204" pitchFamily="34" charset="0"/>
                <a:ea typeface="ヒラギノ角ゴ Pro W3" pitchFamily="-84" charset="-128"/>
              </a:rPr>
              <a:t>FastA</a:t>
            </a:r>
            <a:r>
              <a:rPr lang="en-GB" altLang="es-UY" sz="1200" dirty="0">
                <a:latin typeface="Arial" panose="020B0604020202020204" pitchFamily="34" charset="0"/>
                <a:ea typeface="ヒラギノ角ゴ Pro W3" pitchFamily="-84" charset="-128"/>
              </a:rPr>
              <a:t> or raw format – warning, don</a:t>
            </a:r>
            <a:r>
              <a:rPr lang="ja-JP" altLang="en-GB" sz="1200" dirty="0">
                <a:latin typeface="Arial" panose="020B0604020202020204" pitchFamily="34" charset="0"/>
                <a:ea typeface="ヒラギノ角ゴ Pro W3" pitchFamily="-84" charset="-128"/>
              </a:rPr>
              <a:t>’</a:t>
            </a:r>
            <a:r>
              <a:rPr lang="en-GB" altLang="ja-JP" sz="1200" dirty="0">
                <a:latin typeface="Arial" panose="020B0604020202020204" pitchFamily="34" charset="0"/>
                <a:ea typeface="ヒラギノ角ゴ Pro W3" pitchFamily="-84" charset="-128"/>
              </a:rPr>
              <a:t>t try reading in Word documents!</a:t>
            </a:r>
          </a:p>
          <a:p>
            <a:pPr>
              <a:lnSpc>
                <a:spcPct val="80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endParaRPr lang="en-US" altLang="es-UY" sz="1200" dirty="0">
              <a:latin typeface="Times New Roman" panose="02020603050405020304" pitchFamily="18" charset="0"/>
              <a:ea typeface="ヒラギノ角ゴ Pro W3" pitchFamily="-84" charset="-128"/>
            </a:endParaRPr>
          </a:p>
          <a:p>
            <a:endParaRPr lang="es-UY" dirty="0"/>
          </a:p>
        </p:txBody>
      </p:sp>
      <p:sp>
        <p:nvSpPr>
          <p:cNvPr id="4" name="Slide Number Placeholder 3"/>
          <p:cNvSpPr>
            <a:spLocks noGrp="1"/>
          </p:cNvSpPr>
          <p:nvPr>
            <p:ph type="sldNum" sz="quarter" idx="10"/>
          </p:nvPr>
        </p:nvSpPr>
        <p:spPr/>
        <p:txBody>
          <a:bodyPr/>
          <a:lstStyle/>
          <a:p>
            <a:pPr>
              <a:defRPr/>
            </a:pPr>
            <a:fld id="{CDC6E798-1475-4313-949B-E794B27E8ED7}" type="slidenum">
              <a:rPr lang="es-MX" smtClean="0"/>
              <a:pPr>
                <a:defRPr/>
              </a:pPr>
              <a:t>13</a:t>
            </a:fld>
            <a:endParaRPr lang="es-MX"/>
          </a:p>
        </p:txBody>
      </p:sp>
    </p:spTree>
    <p:extLst>
      <p:ext uri="{BB962C8B-B14F-4D97-AF65-F5344CB8AC3E}">
        <p14:creationId xmlns:p14="http://schemas.microsoft.com/office/powerpoint/2010/main" val="31023835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22" name="Rectangle 8"/>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9pPr>
          </a:lstStyle>
          <a:p>
            <a:fld id="{772C671A-90B8-4551-A870-363ED508E796}" type="slidenum">
              <a:rPr lang="en-US" altLang="es-UY" sz="1200">
                <a:solidFill>
                  <a:srgbClr val="000000"/>
                </a:solidFill>
              </a:rPr>
              <a:pPr/>
              <a:t>16</a:t>
            </a:fld>
            <a:endParaRPr lang="en-US" altLang="es-UY" sz="1200">
              <a:solidFill>
                <a:srgbClr val="000000"/>
              </a:solidFill>
            </a:endParaRPr>
          </a:p>
        </p:txBody>
      </p:sp>
      <p:sp>
        <p:nvSpPr>
          <p:cNvPr id="30723" name="Text Box 1"/>
          <p:cNvSpPr txBox="1">
            <a:spLocks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b"/>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9pPr>
          </a:lstStyle>
          <a:p>
            <a:pPr algn="r">
              <a:buClrTx/>
              <a:buFontTx/>
              <a:buNone/>
            </a:pPr>
            <a:fld id="{52F33BD8-9FDA-4308-875D-CCDD882C5F76}" type="slidenum">
              <a:rPr lang="en-US" altLang="es-UY" sz="1200">
                <a:solidFill>
                  <a:srgbClr val="000000"/>
                </a:solidFill>
              </a:rPr>
              <a:pPr algn="r">
                <a:buClrTx/>
                <a:buFontTx/>
                <a:buNone/>
              </a:pPr>
              <a:t>16</a:t>
            </a:fld>
            <a:endParaRPr lang="en-US" altLang="es-UY" sz="1200">
              <a:solidFill>
                <a:srgbClr val="000000"/>
              </a:solidFill>
            </a:endParaRPr>
          </a:p>
        </p:txBody>
      </p:sp>
      <p:sp>
        <p:nvSpPr>
          <p:cNvPr id="30724" name="Text Box 2"/>
          <p:cNvSpPr>
            <a:spLocks noGrp="1" noRot="1" noChangeAspect="1" noChangeArrowheads="1"/>
          </p:cNvSpPr>
          <p:nvPr>
            <p:ph type="sldImg"/>
          </p:nvPr>
        </p:nvSpPr>
        <p:spPr>
          <a:xfrm>
            <a:off x="1143000" y="685800"/>
            <a:ext cx="4572000" cy="3429000"/>
          </a:xfrm>
          <a:solidFill>
            <a:srgbClr val="FFFFFF"/>
          </a:solidFill>
          <a:ln/>
        </p:spPr>
      </p:sp>
      <p:sp>
        <p:nvSpPr>
          <p:cNvPr id="30725" name="Text Box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pPr eaLnBrk="1" hangingPunct="1">
              <a:spcBef>
                <a:spcPts val="450"/>
              </a:spcBef>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endParaRPr lang="en-US" altLang="es-UY">
              <a:latin typeface="Arial" panose="020B0604020202020204" pitchFamily="34" charset="0"/>
              <a:ea typeface="ヒラギノ角ゴ Pro W3" pitchFamily="-84" charset="-128"/>
            </a:endParaRPr>
          </a:p>
        </p:txBody>
      </p:sp>
    </p:spTree>
    <p:extLst>
      <p:ext uri="{BB962C8B-B14F-4D97-AF65-F5344CB8AC3E}">
        <p14:creationId xmlns:p14="http://schemas.microsoft.com/office/powerpoint/2010/main" val="17654567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s-UY"/>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s-UY"/>
          </a:p>
        </p:txBody>
      </p:sp>
      <p:sp>
        <p:nvSpPr>
          <p:cNvPr id="4" name="Rectangle 4"/>
          <p:cNvSpPr>
            <a:spLocks noGrp="1" noChangeArrowheads="1"/>
          </p:cNvSpPr>
          <p:nvPr>
            <p:ph type="dt" sz="half" idx="10"/>
          </p:nvPr>
        </p:nvSpPr>
        <p:spPr>
          <a:ln/>
        </p:spPr>
        <p:txBody>
          <a:bodyPr/>
          <a:lstStyle>
            <a:lvl1pPr>
              <a:defRPr/>
            </a:lvl1pPr>
          </a:lstStyle>
          <a:p>
            <a:pPr>
              <a:defRPr/>
            </a:pPr>
            <a:endParaRPr lang="es-MX"/>
          </a:p>
        </p:txBody>
      </p:sp>
      <p:sp>
        <p:nvSpPr>
          <p:cNvPr id="5" name="Rectangle 5"/>
          <p:cNvSpPr>
            <a:spLocks noGrp="1" noChangeArrowheads="1"/>
          </p:cNvSpPr>
          <p:nvPr>
            <p:ph type="ftr" sz="quarter" idx="11"/>
          </p:nvPr>
        </p:nvSpPr>
        <p:spPr>
          <a:ln/>
        </p:spPr>
        <p:txBody>
          <a:bodyPr/>
          <a:lstStyle>
            <a:lvl1pPr>
              <a:defRPr/>
            </a:lvl1pPr>
          </a:lstStyle>
          <a:p>
            <a:pPr>
              <a:defRPr/>
            </a:pPr>
            <a:endParaRPr lang="es-MX"/>
          </a:p>
        </p:txBody>
      </p:sp>
      <p:sp>
        <p:nvSpPr>
          <p:cNvPr id="6" name="Rectangle 6"/>
          <p:cNvSpPr>
            <a:spLocks noGrp="1" noChangeArrowheads="1"/>
          </p:cNvSpPr>
          <p:nvPr>
            <p:ph type="sldNum" sz="quarter" idx="12"/>
          </p:nvPr>
        </p:nvSpPr>
        <p:spPr>
          <a:ln/>
        </p:spPr>
        <p:txBody>
          <a:bodyPr/>
          <a:lstStyle>
            <a:lvl1pPr>
              <a:defRPr/>
            </a:lvl1pPr>
          </a:lstStyle>
          <a:p>
            <a:pPr>
              <a:defRPr/>
            </a:pPr>
            <a:fld id="{E7D03740-A56D-4FD4-AF3B-9872D5557641}" type="slidenum">
              <a:rPr lang="es-MX"/>
              <a:pPr>
                <a:defRPr/>
              </a:pPr>
              <a:t>‹#›</a:t>
            </a:fld>
            <a:endParaRPr lang="es-MX"/>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s-UY"/>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UY"/>
          </a:p>
        </p:txBody>
      </p:sp>
      <p:sp>
        <p:nvSpPr>
          <p:cNvPr id="4" name="Rectangle 4"/>
          <p:cNvSpPr>
            <a:spLocks noGrp="1" noChangeArrowheads="1"/>
          </p:cNvSpPr>
          <p:nvPr>
            <p:ph type="dt" sz="half" idx="10"/>
          </p:nvPr>
        </p:nvSpPr>
        <p:spPr>
          <a:ln/>
        </p:spPr>
        <p:txBody>
          <a:bodyPr/>
          <a:lstStyle>
            <a:lvl1pPr>
              <a:defRPr/>
            </a:lvl1pPr>
          </a:lstStyle>
          <a:p>
            <a:pPr>
              <a:defRPr/>
            </a:pPr>
            <a:endParaRPr lang="es-MX"/>
          </a:p>
        </p:txBody>
      </p:sp>
      <p:sp>
        <p:nvSpPr>
          <p:cNvPr id="5" name="Rectangle 5"/>
          <p:cNvSpPr>
            <a:spLocks noGrp="1" noChangeArrowheads="1"/>
          </p:cNvSpPr>
          <p:nvPr>
            <p:ph type="ftr" sz="quarter" idx="11"/>
          </p:nvPr>
        </p:nvSpPr>
        <p:spPr>
          <a:ln/>
        </p:spPr>
        <p:txBody>
          <a:bodyPr/>
          <a:lstStyle>
            <a:lvl1pPr>
              <a:defRPr/>
            </a:lvl1pPr>
          </a:lstStyle>
          <a:p>
            <a:pPr>
              <a:defRPr/>
            </a:pPr>
            <a:endParaRPr lang="es-MX"/>
          </a:p>
        </p:txBody>
      </p:sp>
      <p:sp>
        <p:nvSpPr>
          <p:cNvPr id="6" name="Rectangle 6"/>
          <p:cNvSpPr>
            <a:spLocks noGrp="1" noChangeArrowheads="1"/>
          </p:cNvSpPr>
          <p:nvPr>
            <p:ph type="sldNum" sz="quarter" idx="12"/>
          </p:nvPr>
        </p:nvSpPr>
        <p:spPr>
          <a:ln/>
        </p:spPr>
        <p:txBody>
          <a:bodyPr/>
          <a:lstStyle>
            <a:lvl1pPr>
              <a:defRPr/>
            </a:lvl1pPr>
          </a:lstStyle>
          <a:p>
            <a:pPr>
              <a:defRPr/>
            </a:pPr>
            <a:fld id="{22016522-BAC7-4AB5-8360-5A5615532D9B}" type="slidenum">
              <a:rPr lang="es-MX"/>
              <a:pPr>
                <a:defRPr/>
              </a:pPr>
              <a:t>‹#›</a:t>
            </a:fld>
            <a:endParaRPr lang="es-MX"/>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s-UY"/>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UY"/>
          </a:p>
        </p:txBody>
      </p:sp>
      <p:sp>
        <p:nvSpPr>
          <p:cNvPr id="4" name="Rectangle 4"/>
          <p:cNvSpPr>
            <a:spLocks noGrp="1" noChangeArrowheads="1"/>
          </p:cNvSpPr>
          <p:nvPr>
            <p:ph type="dt" sz="half" idx="10"/>
          </p:nvPr>
        </p:nvSpPr>
        <p:spPr>
          <a:ln/>
        </p:spPr>
        <p:txBody>
          <a:bodyPr/>
          <a:lstStyle>
            <a:lvl1pPr>
              <a:defRPr/>
            </a:lvl1pPr>
          </a:lstStyle>
          <a:p>
            <a:pPr>
              <a:defRPr/>
            </a:pPr>
            <a:endParaRPr lang="es-MX"/>
          </a:p>
        </p:txBody>
      </p:sp>
      <p:sp>
        <p:nvSpPr>
          <p:cNvPr id="5" name="Rectangle 5"/>
          <p:cNvSpPr>
            <a:spLocks noGrp="1" noChangeArrowheads="1"/>
          </p:cNvSpPr>
          <p:nvPr>
            <p:ph type="ftr" sz="quarter" idx="11"/>
          </p:nvPr>
        </p:nvSpPr>
        <p:spPr>
          <a:ln/>
        </p:spPr>
        <p:txBody>
          <a:bodyPr/>
          <a:lstStyle>
            <a:lvl1pPr>
              <a:defRPr/>
            </a:lvl1pPr>
          </a:lstStyle>
          <a:p>
            <a:pPr>
              <a:defRPr/>
            </a:pPr>
            <a:endParaRPr lang="es-MX"/>
          </a:p>
        </p:txBody>
      </p:sp>
      <p:sp>
        <p:nvSpPr>
          <p:cNvPr id="6" name="Rectangle 6"/>
          <p:cNvSpPr>
            <a:spLocks noGrp="1" noChangeArrowheads="1"/>
          </p:cNvSpPr>
          <p:nvPr>
            <p:ph type="sldNum" sz="quarter" idx="12"/>
          </p:nvPr>
        </p:nvSpPr>
        <p:spPr>
          <a:ln/>
        </p:spPr>
        <p:txBody>
          <a:bodyPr/>
          <a:lstStyle>
            <a:lvl1pPr>
              <a:defRPr/>
            </a:lvl1pPr>
          </a:lstStyle>
          <a:p>
            <a:pPr>
              <a:defRPr/>
            </a:pPr>
            <a:fld id="{1F19805C-7E6C-456D-B8B7-6EDBF3C9A7B3}" type="slidenum">
              <a:rPr lang="es-MX"/>
              <a:pPr>
                <a:defRPr/>
              </a:pPr>
              <a:t>‹#›</a:t>
            </a:fld>
            <a:endParaRPr lang="es-MX"/>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endParaRPr lang="es-UY"/>
          </a:p>
        </p:txBody>
      </p:sp>
      <p:sp>
        <p:nvSpPr>
          <p:cNvPr id="3" name="Text Placeholder 2"/>
          <p:cNvSpPr>
            <a:spLocks noGrp="1"/>
          </p:cNvSpPr>
          <p:nvPr>
            <p:ph type="body" sz="half" idx="1"/>
          </p:nvPr>
        </p:nvSpPr>
        <p:spPr>
          <a:xfrm>
            <a:off x="457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UY"/>
          </a:p>
        </p:txBody>
      </p:sp>
      <p:sp>
        <p:nvSpPr>
          <p:cNvPr id="4" name="Content Placeholder 3"/>
          <p:cNvSpPr>
            <a:spLocks noGrp="1"/>
          </p:cNvSpPr>
          <p:nvPr>
            <p:ph sz="half" idx="2"/>
          </p:nvPr>
        </p:nvSpPr>
        <p:spPr>
          <a:xfrm>
            <a:off x="4648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UY"/>
          </a:p>
        </p:txBody>
      </p:sp>
      <p:sp>
        <p:nvSpPr>
          <p:cNvPr id="5" name="Rectangle 4"/>
          <p:cNvSpPr>
            <a:spLocks noGrp="1" noChangeArrowheads="1"/>
          </p:cNvSpPr>
          <p:nvPr>
            <p:ph type="dt" sz="half" idx="10"/>
          </p:nvPr>
        </p:nvSpPr>
        <p:spPr>
          <a:ln/>
        </p:spPr>
        <p:txBody>
          <a:bodyPr/>
          <a:lstStyle>
            <a:lvl1pPr>
              <a:defRPr/>
            </a:lvl1pPr>
          </a:lstStyle>
          <a:p>
            <a:pPr>
              <a:defRPr/>
            </a:pPr>
            <a:endParaRPr lang="es-MX"/>
          </a:p>
        </p:txBody>
      </p:sp>
      <p:sp>
        <p:nvSpPr>
          <p:cNvPr id="6" name="Rectangle 5"/>
          <p:cNvSpPr>
            <a:spLocks noGrp="1" noChangeArrowheads="1"/>
          </p:cNvSpPr>
          <p:nvPr>
            <p:ph type="ftr" sz="quarter" idx="11"/>
          </p:nvPr>
        </p:nvSpPr>
        <p:spPr>
          <a:ln/>
        </p:spPr>
        <p:txBody>
          <a:bodyPr/>
          <a:lstStyle>
            <a:lvl1pPr>
              <a:defRPr/>
            </a:lvl1pPr>
          </a:lstStyle>
          <a:p>
            <a:pPr>
              <a:defRPr/>
            </a:pPr>
            <a:endParaRPr lang="es-MX"/>
          </a:p>
        </p:txBody>
      </p:sp>
      <p:sp>
        <p:nvSpPr>
          <p:cNvPr id="7" name="Rectangle 6"/>
          <p:cNvSpPr>
            <a:spLocks noGrp="1" noChangeArrowheads="1"/>
          </p:cNvSpPr>
          <p:nvPr>
            <p:ph type="sldNum" sz="quarter" idx="12"/>
          </p:nvPr>
        </p:nvSpPr>
        <p:spPr>
          <a:ln/>
        </p:spPr>
        <p:txBody>
          <a:bodyPr/>
          <a:lstStyle>
            <a:lvl1pPr>
              <a:defRPr/>
            </a:lvl1pPr>
          </a:lstStyle>
          <a:p>
            <a:pPr>
              <a:defRPr/>
            </a:pPr>
            <a:fld id="{A71147A2-F40A-40F5-B493-571D6D44440C}" type="slidenum">
              <a:rPr lang="es-MX"/>
              <a:pPr>
                <a:defRPr/>
              </a:pPr>
              <a:t>‹#›</a:t>
            </a:fld>
            <a:endParaRPr lang="es-MX"/>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TwoObj" preserve="1">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endParaRPr lang="es-UY"/>
          </a:p>
        </p:txBody>
      </p:sp>
      <p:sp>
        <p:nvSpPr>
          <p:cNvPr id="3" name="Text Placeholder 2"/>
          <p:cNvSpPr>
            <a:spLocks noGrp="1"/>
          </p:cNvSpPr>
          <p:nvPr>
            <p:ph type="body" sz="half" idx="1"/>
          </p:nvPr>
        </p:nvSpPr>
        <p:spPr>
          <a:xfrm>
            <a:off x="457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UY"/>
          </a:p>
        </p:txBody>
      </p:sp>
      <p:sp>
        <p:nvSpPr>
          <p:cNvPr id="4" name="Content Placeholder 3"/>
          <p:cNvSpPr>
            <a:spLocks noGrp="1"/>
          </p:cNvSpPr>
          <p:nvPr>
            <p:ph sz="quarter" idx="2"/>
          </p:nvPr>
        </p:nvSpPr>
        <p:spPr>
          <a:xfrm>
            <a:off x="4648200" y="1600200"/>
            <a:ext cx="4038600" cy="21859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UY"/>
          </a:p>
        </p:txBody>
      </p:sp>
      <p:sp>
        <p:nvSpPr>
          <p:cNvPr id="5" name="Content Placeholder 4"/>
          <p:cNvSpPr>
            <a:spLocks noGrp="1"/>
          </p:cNvSpPr>
          <p:nvPr>
            <p:ph sz="quarter" idx="3"/>
          </p:nvPr>
        </p:nvSpPr>
        <p:spPr>
          <a:xfrm>
            <a:off x="4648200" y="3938588"/>
            <a:ext cx="4038600" cy="2187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UY"/>
          </a:p>
        </p:txBody>
      </p:sp>
      <p:sp>
        <p:nvSpPr>
          <p:cNvPr id="6" name="Rectangle 4"/>
          <p:cNvSpPr>
            <a:spLocks noGrp="1" noChangeArrowheads="1"/>
          </p:cNvSpPr>
          <p:nvPr>
            <p:ph type="dt" sz="half" idx="10"/>
          </p:nvPr>
        </p:nvSpPr>
        <p:spPr>
          <a:ln/>
        </p:spPr>
        <p:txBody>
          <a:bodyPr/>
          <a:lstStyle>
            <a:lvl1pPr>
              <a:defRPr/>
            </a:lvl1pPr>
          </a:lstStyle>
          <a:p>
            <a:pPr>
              <a:defRPr/>
            </a:pPr>
            <a:endParaRPr lang="es-MX"/>
          </a:p>
        </p:txBody>
      </p:sp>
      <p:sp>
        <p:nvSpPr>
          <p:cNvPr id="7" name="Rectangle 5"/>
          <p:cNvSpPr>
            <a:spLocks noGrp="1" noChangeArrowheads="1"/>
          </p:cNvSpPr>
          <p:nvPr>
            <p:ph type="ftr" sz="quarter" idx="11"/>
          </p:nvPr>
        </p:nvSpPr>
        <p:spPr>
          <a:ln/>
        </p:spPr>
        <p:txBody>
          <a:bodyPr/>
          <a:lstStyle>
            <a:lvl1pPr>
              <a:defRPr/>
            </a:lvl1pPr>
          </a:lstStyle>
          <a:p>
            <a:pPr>
              <a:defRPr/>
            </a:pPr>
            <a:endParaRPr lang="es-MX"/>
          </a:p>
        </p:txBody>
      </p:sp>
      <p:sp>
        <p:nvSpPr>
          <p:cNvPr id="8" name="Rectangle 6"/>
          <p:cNvSpPr>
            <a:spLocks noGrp="1" noChangeArrowheads="1"/>
          </p:cNvSpPr>
          <p:nvPr>
            <p:ph type="sldNum" sz="quarter" idx="12"/>
          </p:nvPr>
        </p:nvSpPr>
        <p:spPr>
          <a:ln/>
        </p:spPr>
        <p:txBody>
          <a:bodyPr/>
          <a:lstStyle>
            <a:lvl1pPr>
              <a:defRPr/>
            </a:lvl1pPr>
          </a:lstStyle>
          <a:p>
            <a:pPr>
              <a:defRPr/>
            </a:pPr>
            <a:fld id="{739C31F7-603A-4FB6-A075-7E4DFFCCA8A4}" type="slidenum">
              <a:rPr lang="es-MX"/>
              <a:pPr>
                <a:defRPr/>
              </a:pPr>
              <a:t>‹#›</a:t>
            </a:fld>
            <a:endParaRPr lang="es-MX"/>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s-UY"/>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UY"/>
          </a:p>
        </p:txBody>
      </p:sp>
      <p:sp>
        <p:nvSpPr>
          <p:cNvPr id="4" name="Rectangle 4"/>
          <p:cNvSpPr>
            <a:spLocks noGrp="1" noChangeArrowheads="1"/>
          </p:cNvSpPr>
          <p:nvPr>
            <p:ph type="dt" sz="half" idx="10"/>
          </p:nvPr>
        </p:nvSpPr>
        <p:spPr>
          <a:ln/>
        </p:spPr>
        <p:txBody>
          <a:bodyPr/>
          <a:lstStyle>
            <a:lvl1pPr>
              <a:defRPr/>
            </a:lvl1pPr>
          </a:lstStyle>
          <a:p>
            <a:pPr>
              <a:defRPr/>
            </a:pPr>
            <a:endParaRPr lang="es-MX"/>
          </a:p>
        </p:txBody>
      </p:sp>
      <p:sp>
        <p:nvSpPr>
          <p:cNvPr id="5" name="Rectangle 5"/>
          <p:cNvSpPr>
            <a:spLocks noGrp="1" noChangeArrowheads="1"/>
          </p:cNvSpPr>
          <p:nvPr>
            <p:ph type="ftr" sz="quarter" idx="11"/>
          </p:nvPr>
        </p:nvSpPr>
        <p:spPr>
          <a:ln/>
        </p:spPr>
        <p:txBody>
          <a:bodyPr/>
          <a:lstStyle>
            <a:lvl1pPr>
              <a:defRPr/>
            </a:lvl1pPr>
          </a:lstStyle>
          <a:p>
            <a:pPr>
              <a:defRPr/>
            </a:pPr>
            <a:endParaRPr lang="es-MX"/>
          </a:p>
        </p:txBody>
      </p:sp>
      <p:sp>
        <p:nvSpPr>
          <p:cNvPr id="6" name="Rectangle 6"/>
          <p:cNvSpPr>
            <a:spLocks noGrp="1" noChangeArrowheads="1"/>
          </p:cNvSpPr>
          <p:nvPr>
            <p:ph type="sldNum" sz="quarter" idx="12"/>
          </p:nvPr>
        </p:nvSpPr>
        <p:spPr>
          <a:ln/>
        </p:spPr>
        <p:txBody>
          <a:bodyPr/>
          <a:lstStyle>
            <a:lvl1pPr>
              <a:defRPr/>
            </a:lvl1pPr>
          </a:lstStyle>
          <a:p>
            <a:pPr>
              <a:defRPr/>
            </a:pPr>
            <a:fld id="{28700A32-F94B-4DF6-81D2-B8934D4CFCDD}" type="slidenum">
              <a:rPr lang="es-MX"/>
              <a:pPr>
                <a:defRPr/>
              </a:pPr>
              <a:t>‹#›</a:t>
            </a:fld>
            <a:endParaRPr lang="es-MX"/>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s-UY"/>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s-MX"/>
          </a:p>
        </p:txBody>
      </p:sp>
      <p:sp>
        <p:nvSpPr>
          <p:cNvPr id="5" name="Rectangle 5"/>
          <p:cNvSpPr>
            <a:spLocks noGrp="1" noChangeArrowheads="1"/>
          </p:cNvSpPr>
          <p:nvPr>
            <p:ph type="ftr" sz="quarter" idx="11"/>
          </p:nvPr>
        </p:nvSpPr>
        <p:spPr>
          <a:ln/>
        </p:spPr>
        <p:txBody>
          <a:bodyPr/>
          <a:lstStyle>
            <a:lvl1pPr>
              <a:defRPr/>
            </a:lvl1pPr>
          </a:lstStyle>
          <a:p>
            <a:pPr>
              <a:defRPr/>
            </a:pPr>
            <a:endParaRPr lang="es-MX"/>
          </a:p>
        </p:txBody>
      </p:sp>
      <p:sp>
        <p:nvSpPr>
          <p:cNvPr id="6" name="Rectangle 6"/>
          <p:cNvSpPr>
            <a:spLocks noGrp="1" noChangeArrowheads="1"/>
          </p:cNvSpPr>
          <p:nvPr>
            <p:ph type="sldNum" sz="quarter" idx="12"/>
          </p:nvPr>
        </p:nvSpPr>
        <p:spPr>
          <a:ln/>
        </p:spPr>
        <p:txBody>
          <a:bodyPr/>
          <a:lstStyle>
            <a:lvl1pPr>
              <a:defRPr/>
            </a:lvl1pPr>
          </a:lstStyle>
          <a:p>
            <a:pPr>
              <a:defRPr/>
            </a:pPr>
            <a:fld id="{A1D66A24-AE33-4A0B-881B-CBA4D457DFD2}" type="slidenum">
              <a:rPr lang="es-MX"/>
              <a:pPr>
                <a:defRPr/>
              </a:pPr>
              <a:t>‹#›</a:t>
            </a:fld>
            <a:endParaRPr lang="es-MX"/>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s-UY"/>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UY"/>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UY"/>
          </a:p>
        </p:txBody>
      </p:sp>
      <p:sp>
        <p:nvSpPr>
          <p:cNvPr id="5" name="Rectangle 4"/>
          <p:cNvSpPr>
            <a:spLocks noGrp="1" noChangeArrowheads="1"/>
          </p:cNvSpPr>
          <p:nvPr>
            <p:ph type="dt" sz="half" idx="10"/>
          </p:nvPr>
        </p:nvSpPr>
        <p:spPr>
          <a:ln/>
        </p:spPr>
        <p:txBody>
          <a:bodyPr/>
          <a:lstStyle>
            <a:lvl1pPr>
              <a:defRPr/>
            </a:lvl1pPr>
          </a:lstStyle>
          <a:p>
            <a:pPr>
              <a:defRPr/>
            </a:pPr>
            <a:endParaRPr lang="es-MX"/>
          </a:p>
        </p:txBody>
      </p:sp>
      <p:sp>
        <p:nvSpPr>
          <p:cNvPr id="6" name="Rectangle 5"/>
          <p:cNvSpPr>
            <a:spLocks noGrp="1" noChangeArrowheads="1"/>
          </p:cNvSpPr>
          <p:nvPr>
            <p:ph type="ftr" sz="quarter" idx="11"/>
          </p:nvPr>
        </p:nvSpPr>
        <p:spPr>
          <a:ln/>
        </p:spPr>
        <p:txBody>
          <a:bodyPr/>
          <a:lstStyle>
            <a:lvl1pPr>
              <a:defRPr/>
            </a:lvl1pPr>
          </a:lstStyle>
          <a:p>
            <a:pPr>
              <a:defRPr/>
            </a:pPr>
            <a:endParaRPr lang="es-MX"/>
          </a:p>
        </p:txBody>
      </p:sp>
      <p:sp>
        <p:nvSpPr>
          <p:cNvPr id="7" name="Rectangle 6"/>
          <p:cNvSpPr>
            <a:spLocks noGrp="1" noChangeArrowheads="1"/>
          </p:cNvSpPr>
          <p:nvPr>
            <p:ph type="sldNum" sz="quarter" idx="12"/>
          </p:nvPr>
        </p:nvSpPr>
        <p:spPr>
          <a:ln/>
        </p:spPr>
        <p:txBody>
          <a:bodyPr/>
          <a:lstStyle>
            <a:lvl1pPr>
              <a:defRPr/>
            </a:lvl1pPr>
          </a:lstStyle>
          <a:p>
            <a:pPr>
              <a:defRPr/>
            </a:pPr>
            <a:fld id="{763062EA-A54E-49F5-85C3-0BEFD5FB606E}" type="slidenum">
              <a:rPr lang="es-MX"/>
              <a:pPr>
                <a:defRPr/>
              </a:pPr>
              <a:t>‹#›</a:t>
            </a:fld>
            <a:endParaRPr lang="es-MX"/>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s-UY"/>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UY"/>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UY"/>
          </a:p>
        </p:txBody>
      </p:sp>
      <p:sp>
        <p:nvSpPr>
          <p:cNvPr id="7" name="Rectangle 4"/>
          <p:cNvSpPr>
            <a:spLocks noGrp="1" noChangeArrowheads="1"/>
          </p:cNvSpPr>
          <p:nvPr>
            <p:ph type="dt" sz="half" idx="10"/>
          </p:nvPr>
        </p:nvSpPr>
        <p:spPr>
          <a:ln/>
        </p:spPr>
        <p:txBody>
          <a:bodyPr/>
          <a:lstStyle>
            <a:lvl1pPr>
              <a:defRPr/>
            </a:lvl1pPr>
          </a:lstStyle>
          <a:p>
            <a:pPr>
              <a:defRPr/>
            </a:pPr>
            <a:endParaRPr lang="es-MX"/>
          </a:p>
        </p:txBody>
      </p:sp>
      <p:sp>
        <p:nvSpPr>
          <p:cNvPr id="8" name="Rectangle 5"/>
          <p:cNvSpPr>
            <a:spLocks noGrp="1" noChangeArrowheads="1"/>
          </p:cNvSpPr>
          <p:nvPr>
            <p:ph type="ftr" sz="quarter" idx="11"/>
          </p:nvPr>
        </p:nvSpPr>
        <p:spPr>
          <a:ln/>
        </p:spPr>
        <p:txBody>
          <a:bodyPr/>
          <a:lstStyle>
            <a:lvl1pPr>
              <a:defRPr/>
            </a:lvl1pPr>
          </a:lstStyle>
          <a:p>
            <a:pPr>
              <a:defRPr/>
            </a:pPr>
            <a:endParaRPr lang="es-MX"/>
          </a:p>
        </p:txBody>
      </p:sp>
      <p:sp>
        <p:nvSpPr>
          <p:cNvPr id="9" name="Rectangle 6"/>
          <p:cNvSpPr>
            <a:spLocks noGrp="1" noChangeArrowheads="1"/>
          </p:cNvSpPr>
          <p:nvPr>
            <p:ph type="sldNum" sz="quarter" idx="12"/>
          </p:nvPr>
        </p:nvSpPr>
        <p:spPr>
          <a:ln/>
        </p:spPr>
        <p:txBody>
          <a:bodyPr/>
          <a:lstStyle>
            <a:lvl1pPr>
              <a:defRPr/>
            </a:lvl1pPr>
          </a:lstStyle>
          <a:p>
            <a:pPr>
              <a:defRPr/>
            </a:pPr>
            <a:fld id="{C3246768-7E98-47CA-B87B-723F32A17565}" type="slidenum">
              <a:rPr lang="es-MX"/>
              <a:pPr>
                <a:defRPr/>
              </a:pPr>
              <a:t>‹#›</a:t>
            </a:fld>
            <a:endParaRPr lang="es-MX"/>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s-UY"/>
          </a:p>
        </p:txBody>
      </p:sp>
      <p:sp>
        <p:nvSpPr>
          <p:cNvPr id="3" name="Rectangle 4"/>
          <p:cNvSpPr>
            <a:spLocks noGrp="1" noChangeArrowheads="1"/>
          </p:cNvSpPr>
          <p:nvPr>
            <p:ph type="dt" sz="half" idx="10"/>
          </p:nvPr>
        </p:nvSpPr>
        <p:spPr>
          <a:ln/>
        </p:spPr>
        <p:txBody>
          <a:bodyPr/>
          <a:lstStyle>
            <a:lvl1pPr>
              <a:defRPr/>
            </a:lvl1pPr>
          </a:lstStyle>
          <a:p>
            <a:pPr>
              <a:defRPr/>
            </a:pPr>
            <a:endParaRPr lang="es-MX"/>
          </a:p>
        </p:txBody>
      </p:sp>
      <p:sp>
        <p:nvSpPr>
          <p:cNvPr id="4" name="Rectangle 5"/>
          <p:cNvSpPr>
            <a:spLocks noGrp="1" noChangeArrowheads="1"/>
          </p:cNvSpPr>
          <p:nvPr>
            <p:ph type="ftr" sz="quarter" idx="11"/>
          </p:nvPr>
        </p:nvSpPr>
        <p:spPr>
          <a:ln/>
        </p:spPr>
        <p:txBody>
          <a:bodyPr/>
          <a:lstStyle>
            <a:lvl1pPr>
              <a:defRPr/>
            </a:lvl1pPr>
          </a:lstStyle>
          <a:p>
            <a:pPr>
              <a:defRPr/>
            </a:pPr>
            <a:endParaRPr lang="es-MX"/>
          </a:p>
        </p:txBody>
      </p:sp>
      <p:sp>
        <p:nvSpPr>
          <p:cNvPr id="5" name="Rectangle 6"/>
          <p:cNvSpPr>
            <a:spLocks noGrp="1" noChangeArrowheads="1"/>
          </p:cNvSpPr>
          <p:nvPr>
            <p:ph type="sldNum" sz="quarter" idx="12"/>
          </p:nvPr>
        </p:nvSpPr>
        <p:spPr>
          <a:ln/>
        </p:spPr>
        <p:txBody>
          <a:bodyPr/>
          <a:lstStyle>
            <a:lvl1pPr>
              <a:defRPr/>
            </a:lvl1pPr>
          </a:lstStyle>
          <a:p>
            <a:pPr>
              <a:defRPr/>
            </a:pPr>
            <a:fld id="{891A87E5-3C7F-4498-9B2B-A02B44765F62}" type="slidenum">
              <a:rPr lang="es-MX"/>
              <a:pPr>
                <a:defRPr/>
              </a:pPr>
              <a:t>‹#›</a:t>
            </a:fld>
            <a:endParaRPr lang="es-MX"/>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s-MX"/>
          </a:p>
        </p:txBody>
      </p:sp>
      <p:sp>
        <p:nvSpPr>
          <p:cNvPr id="3" name="Rectangle 5"/>
          <p:cNvSpPr>
            <a:spLocks noGrp="1" noChangeArrowheads="1"/>
          </p:cNvSpPr>
          <p:nvPr>
            <p:ph type="ftr" sz="quarter" idx="11"/>
          </p:nvPr>
        </p:nvSpPr>
        <p:spPr>
          <a:ln/>
        </p:spPr>
        <p:txBody>
          <a:bodyPr/>
          <a:lstStyle>
            <a:lvl1pPr>
              <a:defRPr/>
            </a:lvl1pPr>
          </a:lstStyle>
          <a:p>
            <a:pPr>
              <a:defRPr/>
            </a:pPr>
            <a:endParaRPr lang="es-MX"/>
          </a:p>
        </p:txBody>
      </p:sp>
      <p:sp>
        <p:nvSpPr>
          <p:cNvPr id="4" name="Rectangle 6"/>
          <p:cNvSpPr>
            <a:spLocks noGrp="1" noChangeArrowheads="1"/>
          </p:cNvSpPr>
          <p:nvPr>
            <p:ph type="sldNum" sz="quarter" idx="12"/>
          </p:nvPr>
        </p:nvSpPr>
        <p:spPr>
          <a:ln/>
        </p:spPr>
        <p:txBody>
          <a:bodyPr/>
          <a:lstStyle>
            <a:lvl1pPr>
              <a:defRPr/>
            </a:lvl1pPr>
          </a:lstStyle>
          <a:p>
            <a:pPr>
              <a:defRPr/>
            </a:pPr>
            <a:fld id="{BFA6ACA1-0225-4FD7-AFC1-18BB3BB4DB8D}" type="slidenum">
              <a:rPr lang="es-MX"/>
              <a:pPr>
                <a:defRPr/>
              </a:pPr>
              <a:t>‹#›</a:t>
            </a:fld>
            <a:endParaRPr lang="es-MX"/>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s-UY"/>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UY"/>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s-MX"/>
          </a:p>
        </p:txBody>
      </p:sp>
      <p:sp>
        <p:nvSpPr>
          <p:cNvPr id="6" name="Rectangle 5"/>
          <p:cNvSpPr>
            <a:spLocks noGrp="1" noChangeArrowheads="1"/>
          </p:cNvSpPr>
          <p:nvPr>
            <p:ph type="ftr" sz="quarter" idx="11"/>
          </p:nvPr>
        </p:nvSpPr>
        <p:spPr>
          <a:ln/>
        </p:spPr>
        <p:txBody>
          <a:bodyPr/>
          <a:lstStyle>
            <a:lvl1pPr>
              <a:defRPr/>
            </a:lvl1pPr>
          </a:lstStyle>
          <a:p>
            <a:pPr>
              <a:defRPr/>
            </a:pPr>
            <a:endParaRPr lang="es-MX"/>
          </a:p>
        </p:txBody>
      </p:sp>
      <p:sp>
        <p:nvSpPr>
          <p:cNvPr id="7" name="Rectangle 6"/>
          <p:cNvSpPr>
            <a:spLocks noGrp="1" noChangeArrowheads="1"/>
          </p:cNvSpPr>
          <p:nvPr>
            <p:ph type="sldNum" sz="quarter" idx="12"/>
          </p:nvPr>
        </p:nvSpPr>
        <p:spPr>
          <a:ln/>
        </p:spPr>
        <p:txBody>
          <a:bodyPr/>
          <a:lstStyle>
            <a:lvl1pPr>
              <a:defRPr/>
            </a:lvl1pPr>
          </a:lstStyle>
          <a:p>
            <a:pPr>
              <a:defRPr/>
            </a:pPr>
            <a:fld id="{9492F6C3-1954-4A1A-82F4-81F3A11F17AF}" type="slidenum">
              <a:rPr lang="es-MX"/>
              <a:pPr>
                <a:defRPr/>
              </a:pPr>
              <a:t>‹#›</a:t>
            </a:fld>
            <a:endParaRPr lang="es-MX"/>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s-UY"/>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s-UY"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s-MX"/>
          </a:p>
        </p:txBody>
      </p:sp>
      <p:sp>
        <p:nvSpPr>
          <p:cNvPr id="6" name="Rectangle 5"/>
          <p:cNvSpPr>
            <a:spLocks noGrp="1" noChangeArrowheads="1"/>
          </p:cNvSpPr>
          <p:nvPr>
            <p:ph type="ftr" sz="quarter" idx="11"/>
          </p:nvPr>
        </p:nvSpPr>
        <p:spPr>
          <a:ln/>
        </p:spPr>
        <p:txBody>
          <a:bodyPr/>
          <a:lstStyle>
            <a:lvl1pPr>
              <a:defRPr/>
            </a:lvl1pPr>
          </a:lstStyle>
          <a:p>
            <a:pPr>
              <a:defRPr/>
            </a:pPr>
            <a:endParaRPr lang="es-MX"/>
          </a:p>
        </p:txBody>
      </p:sp>
      <p:sp>
        <p:nvSpPr>
          <p:cNvPr id="7" name="Rectangle 6"/>
          <p:cNvSpPr>
            <a:spLocks noGrp="1" noChangeArrowheads="1"/>
          </p:cNvSpPr>
          <p:nvPr>
            <p:ph type="sldNum" sz="quarter" idx="12"/>
          </p:nvPr>
        </p:nvSpPr>
        <p:spPr>
          <a:ln/>
        </p:spPr>
        <p:txBody>
          <a:bodyPr/>
          <a:lstStyle>
            <a:lvl1pPr>
              <a:defRPr/>
            </a:lvl1pPr>
          </a:lstStyle>
          <a:p>
            <a:pPr>
              <a:defRPr/>
            </a:pPr>
            <a:fld id="{4FD3392A-8AC6-4A4D-8A40-662D5CA17676}" type="slidenum">
              <a:rPr lang="es-MX"/>
              <a:pPr>
                <a:defRPr/>
              </a:pPr>
              <a:t>‹#›</a:t>
            </a:fld>
            <a:endParaRPr lang="es-MX"/>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s-MX"/>
              <a:t>Haga clic para cambiar el estilo de título	</a:t>
            </a:r>
          </a:p>
        </p:txBody>
      </p:sp>
      <p:sp>
        <p:nvSpPr>
          <p:cNvPr id="10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s-MX"/>
              <a:t>Haga clic para modificar el estilo de texto del patrón</a:t>
            </a:r>
          </a:p>
          <a:p>
            <a:pPr lvl="1"/>
            <a:r>
              <a:rPr lang="es-MX"/>
              <a:t>Segundo nivel</a:t>
            </a:r>
          </a:p>
          <a:p>
            <a:pPr lvl="2"/>
            <a:r>
              <a:rPr lang="es-MX"/>
              <a:t>Tercer nivel</a:t>
            </a:r>
          </a:p>
          <a:p>
            <a:pPr lvl="3"/>
            <a:r>
              <a:rPr lang="es-MX"/>
              <a:t>Cuarto nivel</a:t>
            </a:r>
          </a:p>
          <a:p>
            <a:pPr lvl="4"/>
            <a:r>
              <a:rPr lang="es-MX"/>
              <a:t>Quinto nivel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smtClean="0"/>
            </a:lvl1pPr>
          </a:lstStyle>
          <a:p>
            <a:pPr>
              <a:defRPr/>
            </a:pPr>
            <a:endParaRPr lang="es-MX"/>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smtClean="0"/>
            </a:lvl1pPr>
          </a:lstStyle>
          <a:p>
            <a:pPr>
              <a:defRPr/>
            </a:pPr>
            <a:endParaRPr lang="es-MX"/>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smtClean="0"/>
            </a:lvl1pPr>
          </a:lstStyle>
          <a:p>
            <a:pPr>
              <a:defRPr/>
            </a:pPr>
            <a:fld id="{A1934CFE-5DFA-4997-B4CF-EDA9A605358A}" type="slidenum">
              <a:rPr lang="es-MX"/>
              <a:pPr>
                <a:defRPr/>
              </a:pPr>
              <a:t>‹#›</a:t>
            </a:fld>
            <a:endParaRPr lang="es-MX"/>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s-UY"/>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hyperlink" Target="http://dx.doi.org/10.6084/m9.figshare.722952" TargetMode="Externa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C94330CE-50DB-3245-AE8A-F74C62AE9472}"/>
              </a:ext>
            </a:extLst>
          </p:cNvPr>
          <p:cNvSpPr txBox="1">
            <a:spLocks/>
          </p:cNvSpPr>
          <p:nvPr/>
        </p:nvSpPr>
        <p:spPr>
          <a:xfrm>
            <a:off x="685800" y="1836738"/>
            <a:ext cx="7772400" cy="3446462"/>
          </a:xfrm>
          <a:prstGeom prst="rect">
            <a:avLst/>
          </a:prstGeom>
        </p:spPr>
        <p:txBody>
          <a:bodyPr>
            <a:normAutofit/>
          </a:bodyPr>
          <a:lst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GB" altLang="en-US" b="1" kern="0" dirty="0">
                <a:ea typeface="ヒラギノ角ゴ Pro W3" charset="-128"/>
              </a:rPr>
              <a:t>Module 1</a:t>
            </a:r>
            <a:br>
              <a:rPr lang="en-GB" altLang="en-US" b="1" kern="0" dirty="0">
                <a:ea typeface="ヒラギノ角ゴ Pro W3" charset="-128"/>
              </a:rPr>
            </a:br>
            <a:br>
              <a:rPr lang="en-GB" altLang="en-US" b="1" kern="0" dirty="0">
                <a:ea typeface="ヒラギノ角ゴ Pro W3" charset="-128"/>
              </a:rPr>
            </a:br>
            <a:r>
              <a:rPr lang="en-GB" altLang="en-US" b="1" kern="0" dirty="0">
                <a:ea typeface="ヒラギノ角ゴ Pro W3" charset="-128"/>
              </a:rPr>
              <a:t>Artemis</a:t>
            </a:r>
            <a:endParaRPr lang="en-US" altLang="en-US" sz="3600" b="1" kern="0" dirty="0">
              <a:ea typeface="ヒラギノ角ゴ Pro W3" charset="-128"/>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4"/>
          <p:cNvPicPr>
            <a:picLocks noChangeAspect="1" noChangeArrowheads="1"/>
          </p:cNvPicPr>
          <p:nvPr/>
        </p:nvPicPr>
        <p:blipFill>
          <a:blip r:embed="rId3" cstate="print"/>
          <a:srcRect r="25000" b="10001"/>
          <a:stretch>
            <a:fillRect/>
          </a:stretch>
        </p:blipFill>
        <p:spPr bwMode="auto">
          <a:xfrm>
            <a:off x="809836" y="607377"/>
            <a:ext cx="7524328" cy="5643246"/>
          </a:xfrm>
          <a:prstGeom prst="rect">
            <a:avLst/>
          </a:prstGeom>
          <a:noFill/>
          <a:ln w="9525">
            <a:noFill/>
            <a:miter lim="800000"/>
            <a:headEnd/>
            <a:tailEnd/>
          </a:ln>
        </p:spPr>
      </p:pic>
      <p:pic>
        <p:nvPicPr>
          <p:cNvPr id="5123" name="Picture 3"/>
          <p:cNvPicPr>
            <a:picLocks noChangeAspect="1" noChangeArrowheads="1"/>
          </p:cNvPicPr>
          <p:nvPr/>
        </p:nvPicPr>
        <p:blipFill>
          <a:blip r:embed="rId4" cstate="print"/>
          <a:srcRect l="3593" t="12422" r="60433" b="64937"/>
          <a:stretch>
            <a:fillRect/>
          </a:stretch>
        </p:blipFill>
        <p:spPr bwMode="auto">
          <a:xfrm>
            <a:off x="1259632" y="2132856"/>
            <a:ext cx="6003276" cy="2124236"/>
          </a:xfrm>
          <a:prstGeom prst="rect">
            <a:avLst/>
          </a:prstGeom>
          <a:ln>
            <a:noFill/>
          </a:ln>
          <a:effectLst>
            <a:outerShdw blurRad="292100" dist="139700" dir="2700000" algn="tl" rotWithShape="0">
              <a:srgbClr val="333333">
                <a:alpha val="65000"/>
              </a:srgbClr>
            </a:outerShdw>
          </a:effectLst>
        </p:spPr>
      </p:pic>
      <p:sp>
        <p:nvSpPr>
          <p:cNvPr id="4" name="TextBox 3"/>
          <p:cNvSpPr txBox="1"/>
          <p:nvPr/>
        </p:nvSpPr>
        <p:spPr>
          <a:xfrm>
            <a:off x="3591603" y="1299532"/>
            <a:ext cx="1960793" cy="3170099"/>
          </a:xfrm>
          <a:prstGeom prst="rect">
            <a:avLst/>
          </a:prstGeom>
          <a:noFill/>
        </p:spPr>
        <p:txBody>
          <a:bodyPr wrap="none" rtlCol="0">
            <a:spAutoFit/>
          </a:bodyPr>
          <a:lstStyle/>
          <a:p>
            <a:endParaRPr lang="en-US" sz="2000" b="1" dirty="0">
              <a:latin typeface="Century Gothic" pitchFamily="34" charset="0"/>
            </a:endParaRPr>
          </a:p>
          <a:p>
            <a:r>
              <a:rPr lang="en-US" sz="2000" b="1" dirty="0">
                <a:latin typeface="Century Gothic" pitchFamily="34" charset="0"/>
              </a:rPr>
              <a:t>header line</a:t>
            </a:r>
          </a:p>
          <a:p>
            <a:endParaRPr lang="en-US" sz="2000" b="1" dirty="0">
              <a:latin typeface="Century Gothic" pitchFamily="34" charset="0"/>
            </a:endParaRPr>
          </a:p>
          <a:p>
            <a:endParaRPr lang="en-US" sz="2000" b="1" dirty="0">
              <a:latin typeface="Century Gothic" pitchFamily="34" charset="0"/>
            </a:endParaRPr>
          </a:p>
          <a:p>
            <a:endParaRPr lang="en-US" sz="2000" b="1" dirty="0">
              <a:latin typeface="Century Gothic" pitchFamily="34" charset="0"/>
            </a:endParaRPr>
          </a:p>
          <a:p>
            <a:endParaRPr lang="en-US" sz="2000" b="1" dirty="0">
              <a:latin typeface="Century Gothic" pitchFamily="34" charset="0"/>
            </a:endParaRPr>
          </a:p>
          <a:p>
            <a:endParaRPr lang="en-US" sz="2000" b="1" dirty="0">
              <a:latin typeface="Century Gothic" pitchFamily="34" charset="0"/>
            </a:endParaRPr>
          </a:p>
          <a:p>
            <a:endParaRPr lang="en-US" sz="2000" b="1" dirty="0">
              <a:latin typeface="Century Gothic" pitchFamily="34" charset="0"/>
            </a:endParaRPr>
          </a:p>
          <a:p>
            <a:endParaRPr lang="en-US" sz="2000" b="1" dirty="0">
              <a:latin typeface="Century Gothic" pitchFamily="34" charset="0"/>
            </a:endParaRPr>
          </a:p>
          <a:p>
            <a:r>
              <a:rPr lang="en-US" sz="2000" b="1" dirty="0">
                <a:latin typeface="Century Gothic" pitchFamily="34" charset="0"/>
              </a:rPr>
              <a:t>Sequence line</a:t>
            </a:r>
            <a:endParaRPr lang="es-UY" sz="2000" b="1" dirty="0">
              <a:latin typeface="Century Gothic" pitchFamily="34" charset="0"/>
            </a:endParaRPr>
          </a:p>
        </p:txBody>
      </p:sp>
      <p:sp>
        <p:nvSpPr>
          <p:cNvPr id="2" name="Title 1"/>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pPr algn="r"/>
            <a:r>
              <a:rPr lang="en-US" sz="3200" b="1" dirty="0" err="1">
                <a:solidFill>
                  <a:srgbClr val="0070C0"/>
                </a:solidFill>
                <a:latin typeface="Century Gothic" panose="020B0502020202020204" pitchFamily="34" charset="0"/>
              </a:rPr>
              <a:t>Fasta</a:t>
            </a:r>
            <a:r>
              <a:rPr lang="en-US" sz="3200" b="1" dirty="0">
                <a:solidFill>
                  <a:srgbClr val="0070C0"/>
                </a:solidFill>
                <a:latin typeface="Century Gothic" panose="020B0502020202020204" pitchFamily="34" charset="0"/>
              </a:rPr>
              <a:t> file </a:t>
            </a:r>
          </a:p>
        </p:txBody>
      </p:sp>
      <p:sp>
        <p:nvSpPr>
          <p:cNvPr id="3" name="Content Placeholder 2"/>
          <p:cNvSpPr>
            <a:spLocks noGrp="1"/>
          </p:cNvSpPr>
          <p:nvPr>
            <p:ph idx="1"/>
          </p:nvPr>
        </p:nvSpPr>
        <p:spPr/>
        <p:txBody>
          <a:bodyPr/>
          <a:lstStyle/>
          <a:p>
            <a:endParaRPr lang="es-UY"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123"/>
                                        </p:tgtEl>
                                        <p:attrNameLst>
                                          <p:attrName>style.visibility</p:attrName>
                                        </p:attrNameLst>
                                      </p:cBhvr>
                                      <p:to>
                                        <p:strVal val="visible"/>
                                      </p:to>
                                    </p:set>
                                    <p:animEffect transition="in" filter="dissolve">
                                      <p:cBhvr>
                                        <p:cTn id="7" dur="500"/>
                                        <p:tgtEl>
                                          <p:spTgt spid="5123"/>
                                        </p:tgtEl>
                                      </p:cBhvr>
                                    </p:animEffect>
                                  </p:childTnLst>
                                </p:cTn>
                              </p:par>
                              <p:par>
                                <p:cTn id="8" presetID="10" presetClass="exit" presetSubtype="0" fill="hold" nodeType="withEffect">
                                  <p:stCondLst>
                                    <p:cond delay="0"/>
                                  </p:stCondLst>
                                  <p:childTnLst>
                                    <p:animEffect transition="out" filter="fade">
                                      <p:cBhvr>
                                        <p:cTn id="9" dur="1000"/>
                                        <p:tgtEl>
                                          <p:spTgt spid="5122"/>
                                        </p:tgtEl>
                                      </p:cBhvr>
                                    </p:animEffect>
                                    <p:set>
                                      <p:cBhvr>
                                        <p:cTn id="10" dur="1" fill="hold">
                                          <p:stCondLst>
                                            <p:cond delay="999"/>
                                          </p:stCondLst>
                                        </p:cTn>
                                        <p:tgtEl>
                                          <p:spTgt spid="5122"/>
                                        </p:tgtEl>
                                        <p:attrNameLst>
                                          <p:attrName>style.visibility</p:attrName>
                                        </p:attrNameLst>
                                      </p:cBhvr>
                                      <p:to>
                                        <p:strVal val="hidden"/>
                                      </p:to>
                                    </p:set>
                                  </p:childTnLst>
                                </p:cTn>
                              </p:par>
                            </p:childTnLst>
                          </p:cTn>
                        </p:par>
                        <p:par>
                          <p:cTn id="11" fill="hold">
                            <p:stCondLst>
                              <p:cond delay="1000"/>
                            </p:stCondLst>
                            <p:childTnLst>
                              <p:par>
                                <p:cTn id="12" presetID="9" presetClass="entr" presetSubtype="0"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dissolv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ext Box 2"/>
          <p:cNvSpPr txBox="1">
            <a:spLocks noChangeArrowheads="1"/>
          </p:cNvSpPr>
          <p:nvPr/>
        </p:nvSpPr>
        <p:spPr bwMode="auto">
          <a:xfrm>
            <a:off x="1508125" y="112713"/>
            <a:ext cx="1290638" cy="579437"/>
          </a:xfrm>
          <a:prstGeom prst="rect">
            <a:avLst/>
          </a:prstGeom>
          <a:noFill/>
          <a:ln w="9525">
            <a:noFill/>
            <a:miter lim="800000"/>
            <a:headEnd/>
            <a:tailEnd/>
          </a:ln>
          <a:effectLst/>
        </p:spPr>
        <p:txBody>
          <a:bodyPr wrap="none">
            <a:spAutoFit/>
          </a:bodyPr>
          <a:lstStyle/>
          <a:p>
            <a:pPr eaLnBrk="1" hangingPunct="1"/>
            <a:r>
              <a:rPr lang="en-GB" sz="3200">
                <a:solidFill>
                  <a:schemeClr val="accent2"/>
                </a:solidFill>
                <a:cs typeface="Arial" charset="0"/>
              </a:rPr>
              <a:t>EMBL</a:t>
            </a:r>
          </a:p>
        </p:txBody>
      </p:sp>
      <p:sp>
        <p:nvSpPr>
          <p:cNvPr id="17411" name="Text Box 3"/>
          <p:cNvSpPr txBox="1">
            <a:spLocks noChangeAspect="1" noChangeArrowheads="1"/>
          </p:cNvSpPr>
          <p:nvPr/>
        </p:nvSpPr>
        <p:spPr bwMode="auto">
          <a:xfrm>
            <a:off x="395288" y="765175"/>
            <a:ext cx="3997325" cy="5984875"/>
          </a:xfrm>
          <a:prstGeom prst="rect">
            <a:avLst/>
          </a:prstGeom>
          <a:noFill/>
          <a:ln w="9525">
            <a:noFill/>
            <a:miter lim="800000"/>
            <a:headEnd/>
            <a:tailEnd/>
          </a:ln>
          <a:effectLst/>
        </p:spPr>
        <p:txBody>
          <a:bodyPr>
            <a:spAutoFit/>
          </a:bodyPr>
          <a:lstStyle/>
          <a:p>
            <a:pPr eaLnBrk="1" hangingPunct="1"/>
            <a:r>
              <a:rPr lang="en-GB" sz="600" dirty="0">
                <a:solidFill>
                  <a:schemeClr val="accent1">
                    <a:lumMod val="50000"/>
                  </a:schemeClr>
                </a:solidFill>
                <a:latin typeface="Courier New" pitchFamily="8" charset="0"/>
                <a:cs typeface="Arial" charset="0"/>
              </a:rPr>
              <a:t>ID   ECRSMA     standard; DNA; PRO; 500 BP.</a:t>
            </a:r>
          </a:p>
          <a:p>
            <a:pPr eaLnBrk="1" hangingPunct="1"/>
            <a:r>
              <a:rPr lang="en-GB" sz="600" dirty="0">
                <a:solidFill>
                  <a:schemeClr val="accent1">
                    <a:lumMod val="50000"/>
                  </a:schemeClr>
                </a:solidFill>
                <a:latin typeface="Courier New" pitchFamily="8" charset="0"/>
                <a:cs typeface="Arial" charset="0"/>
              </a:rPr>
              <a:t>XX</a:t>
            </a:r>
          </a:p>
          <a:p>
            <a:pPr eaLnBrk="1" hangingPunct="1"/>
            <a:r>
              <a:rPr lang="en-GB" sz="600" dirty="0">
                <a:solidFill>
                  <a:schemeClr val="accent1">
                    <a:lumMod val="50000"/>
                  </a:schemeClr>
                </a:solidFill>
                <a:latin typeface="Courier New" pitchFamily="8" charset="0"/>
                <a:cs typeface="Arial" charset="0"/>
              </a:rPr>
              <a:t>AC   L40173;</a:t>
            </a:r>
          </a:p>
          <a:p>
            <a:pPr eaLnBrk="1" hangingPunct="1"/>
            <a:r>
              <a:rPr lang="en-GB" sz="600" dirty="0">
                <a:solidFill>
                  <a:schemeClr val="accent1">
                    <a:lumMod val="50000"/>
                  </a:schemeClr>
                </a:solidFill>
                <a:latin typeface="Courier New" pitchFamily="8" charset="0"/>
                <a:cs typeface="Arial" charset="0"/>
              </a:rPr>
              <a:t>XX</a:t>
            </a:r>
          </a:p>
          <a:p>
            <a:pPr eaLnBrk="1" hangingPunct="1"/>
            <a:r>
              <a:rPr lang="en-GB" sz="600" dirty="0">
                <a:solidFill>
                  <a:schemeClr val="accent1">
                    <a:lumMod val="50000"/>
                  </a:schemeClr>
                </a:solidFill>
                <a:latin typeface="Courier New" pitchFamily="8" charset="0"/>
                <a:cs typeface="Arial" charset="0"/>
              </a:rPr>
              <a:t>SV   L40173.1</a:t>
            </a:r>
          </a:p>
          <a:p>
            <a:pPr eaLnBrk="1" hangingPunct="1"/>
            <a:r>
              <a:rPr lang="en-GB" sz="600" dirty="0">
                <a:solidFill>
                  <a:schemeClr val="accent1">
                    <a:lumMod val="50000"/>
                  </a:schemeClr>
                </a:solidFill>
                <a:latin typeface="Courier New" pitchFamily="8" charset="0"/>
                <a:cs typeface="Arial" charset="0"/>
              </a:rPr>
              <a:t>XX</a:t>
            </a:r>
          </a:p>
          <a:p>
            <a:pPr eaLnBrk="1" hangingPunct="1"/>
            <a:r>
              <a:rPr lang="en-GB" sz="600" dirty="0">
                <a:solidFill>
                  <a:schemeClr val="accent1">
                    <a:lumMod val="50000"/>
                  </a:schemeClr>
                </a:solidFill>
                <a:latin typeface="Courier New" pitchFamily="8" charset="0"/>
                <a:cs typeface="Arial" charset="0"/>
              </a:rPr>
              <a:t>DT   10-AUG-1995 (Rel. 44, Created)</a:t>
            </a:r>
          </a:p>
          <a:p>
            <a:pPr eaLnBrk="1" hangingPunct="1"/>
            <a:r>
              <a:rPr lang="en-GB" sz="600" dirty="0">
                <a:solidFill>
                  <a:schemeClr val="accent1">
                    <a:lumMod val="50000"/>
                  </a:schemeClr>
                </a:solidFill>
                <a:latin typeface="Courier New" pitchFamily="8" charset="0"/>
                <a:cs typeface="Arial" charset="0"/>
              </a:rPr>
              <a:t>DT   04-MAR-2000 (Rel. 63, Last updated, Version 4)</a:t>
            </a:r>
          </a:p>
          <a:p>
            <a:pPr eaLnBrk="1" hangingPunct="1"/>
            <a:r>
              <a:rPr lang="en-GB" sz="600" dirty="0">
                <a:solidFill>
                  <a:schemeClr val="accent1">
                    <a:lumMod val="50000"/>
                  </a:schemeClr>
                </a:solidFill>
                <a:latin typeface="Courier New" pitchFamily="8" charset="0"/>
                <a:cs typeface="Arial" charset="0"/>
              </a:rPr>
              <a:t>XX</a:t>
            </a:r>
          </a:p>
          <a:p>
            <a:pPr eaLnBrk="1" hangingPunct="1"/>
            <a:r>
              <a:rPr lang="en-GB" sz="600" dirty="0">
                <a:solidFill>
                  <a:schemeClr val="accent1">
                    <a:lumMod val="50000"/>
                  </a:schemeClr>
                </a:solidFill>
                <a:latin typeface="Courier New" pitchFamily="8" charset="0"/>
                <a:cs typeface="Arial" charset="0"/>
              </a:rPr>
              <a:t>DE   </a:t>
            </a:r>
            <a:r>
              <a:rPr lang="en-GB" sz="600" dirty="0" err="1">
                <a:solidFill>
                  <a:schemeClr val="accent1">
                    <a:lumMod val="50000"/>
                  </a:schemeClr>
                </a:solidFill>
                <a:latin typeface="Courier New" pitchFamily="8" charset="0"/>
                <a:cs typeface="Arial" charset="0"/>
              </a:rPr>
              <a:t>Erwinia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carotovora</a:t>
            </a:r>
            <a:r>
              <a:rPr lang="en-GB" sz="600" dirty="0">
                <a:solidFill>
                  <a:schemeClr val="accent1">
                    <a:lumMod val="50000"/>
                  </a:schemeClr>
                </a:solidFill>
                <a:latin typeface="Courier New" pitchFamily="8" charset="0"/>
                <a:cs typeface="Arial" charset="0"/>
              </a:rPr>
              <a:t> repressor (</a:t>
            </a:r>
            <a:r>
              <a:rPr lang="en-GB" sz="600" dirty="0" err="1">
                <a:solidFill>
                  <a:schemeClr val="accent1">
                    <a:lumMod val="50000"/>
                  </a:schemeClr>
                </a:solidFill>
                <a:latin typeface="Courier New" pitchFamily="8" charset="0"/>
                <a:cs typeface="Arial" charset="0"/>
              </a:rPr>
              <a:t>rsmA</a:t>
            </a:r>
            <a:r>
              <a:rPr lang="en-GB" sz="600" dirty="0">
                <a:solidFill>
                  <a:schemeClr val="accent1">
                    <a:lumMod val="50000"/>
                  </a:schemeClr>
                </a:solidFill>
                <a:latin typeface="Courier New" pitchFamily="8" charset="0"/>
                <a:cs typeface="Arial" charset="0"/>
              </a:rPr>
              <a:t>) gene, complete </a:t>
            </a:r>
            <a:r>
              <a:rPr lang="en-GB" sz="600" dirty="0" err="1">
                <a:solidFill>
                  <a:schemeClr val="accent1">
                    <a:lumMod val="50000"/>
                  </a:schemeClr>
                </a:solidFill>
                <a:latin typeface="Courier New" pitchFamily="8" charset="0"/>
                <a:cs typeface="Arial" charset="0"/>
              </a:rPr>
              <a:t>cds</a:t>
            </a:r>
            <a:r>
              <a:rPr lang="en-GB" sz="600" dirty="0">
                <a:solidFill>
                  <a:schemeClr val="accent1">
                    <a:lumMod val="50000"/>
                  </a:schemeClr>
                </a:solidFill>
                <a:latin typeface="Courier New" pitchFamily="8" charset="0"/>
                <a:cs typeface="Arial" charset="0"/>
              </a:rPr>
              <a:t>.</a:t>
            </a:r>
          </a:p>
          <a:p>
            <a:pPr eaLnBrk="1" hangingPunct="1"/>
            <a:r>
              <a:rPr lang="en-GB" sz="600" dirty="0">
                <a:solidFill>
                  <a:schemeClr val="accent1">
                    <a:lumMod val="50000"/>
                  </a:schemeClr>
                </a:solidFill>
                <a:latin typeface="Courier New" pitchFamily="8" charset="0"/>
                <a:cs typeface="Arial" charset="0"/>
              </a:rPr>
              <a:t>XX</a:t>
            </a:r>
          </a:p>
          <a:p>
            <a:pPr eaLnBrk="1" hangingPunct="1"/>
            <a:r>
              <a:rPr lang="en-GB" sz="600" dirty="0">
                <a:solidFill>
                  <a:schemeClr val="accent1">
                    <a:lumMod val="50000"/>
                  </a:schemeClr>
                </a:solidFill>
                <a:latin typeface="Courier New" pitchFamily="8" charset="0"/>
                <a:cs typeface="Arial" charset="0"/>
              </a:rPr>
              <a:t>KW   repressor; </a:t>
            </a:r>
            <a:r>
              <a:rPr lang="en-GB" sz="600" dirty="0" err="1">
                <a:solidFill>
                  <a:schemeClr val="accent1">
                    <a:lumMod val="50000"/>
                  </a:schemeClr>
                </a:solidFill>
                <a:latin typeface="Courier New" pitchFamily="8" charset="0"/>
                <a:cs typeface="Arial" charset="0"/>
              </a:rPr>
              <a:t>rsmA</a:t>
            </a:r>
            <a:r>
              <a:rPr lang="en-GB" sz="600" dirty="0">
                <a:solidFill>
                  <a:schemeClr val="accent1">
                    <a:lumMod val="50000"/>
                  </a:schemeClr>
                </a:solidFill>
                <a:latin typeface="Courier New" pitchFamily="8" charset="0"/>
                <a:cs typeface="Arial" charset="0"/>
              </a:rPr>
              <a:t> gene.</a:t>
            </a:r>
          </a:p>
          <a:p>
            <a:pPr eaLnBrk="1" hangingPunct="1"/>
            <a:r>
              <a:rPr lang="en-GB" sz="600" dirty="0">
                <a:solidFill>
                  <a:schemeClr val="accent1">
                    <a:lumMod val="50000"/>
                  </a:schemeClr>
                </a:solidFill>
                <a:latin typeface="Courier New" pitchFamily="8" charset="0"/>
                <a:cs typeface="Arial" charset="0"/>
              </a:rPr>
              <a:t>XX</a:t>
            </a:r>
          </a:p>
          <a:p>
            <a:pPr eaLnBrk="1" hangingPunct="1"/>
            <a:r>
              <a:rPr lang="en-GB" sz="600" dirty="0">
                <a:solidFill>
                  <a:schemeClr val="accent1">
                    <a:lumMod val="50000"/>
                  </a:schemeClr>
                </a:solidFill>
                <a:latin typeface="Courier New" pitchFamily="8" charset="0"/>
                <a:cs typeface="Arial" charset="0"/>
              </a:rPr>
              <a:t>OS   </a:t>
            </a:r>
            <a:r>
              <a:rPr lang="en-GB" sz="600" dirty="0" err="1">
                <a:solidFill>
                  <a:schemeClr val="accent1">
                    <a:lumMod val="50000"/>
                  </a:schemeClr>
                </a:solidFill>
                <a:latin typeface="Courier New" pitchFamily="8" charset="0"/>
                <a:cs typeface="Arial" charset="0"/>
              </a:rPr>
              <a:t>Pectobacterium</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carotovorum</a:t>
            </a:r>
            <a:endParaRPr lang="en-GB" sz="600" dirty="0">
              <a:solidFill>
                <a:schemeClr val="accent1">
                  <a:lumMod val="50000"/>
                </a:schemeClr>
              </a:solidFill>
              <a:latin typeface="Courier New" pitchFamily="8" charset="0"/>
              <a:cs typeface="Arial" charset="0"/>
            </a:endParaRPr>
          </a:p>
          <a:p>
            <a:pPr eaLnBrk="1" hangingPunct="1"/>
            <a:r>
              <a:rPr lang="en-GB" sz="600" dirty="0">
                <a:solidFill>
                  <a:schemeClr val="accent1">
                    <a:lumMod val="50000"/>
                  </a:schemeClr>
                </a:solidFill>
                <a:latin typeface="Courier New" pitchFamily="8" charset="0"/>
                <a:cs typeface="Arial" charset="0"/>
              </a:rPr>
              <a:t>OC   Bacteria; </a:t>
            </a:r>
            <a:r>
              <a:rPr lang="en-GB" sz="600" dirty="0" err="1">
                <a:solidFill>
                  <a:schemeClr val="accent1">
                    <a:lumMod val="50000"/>
                  </a:schemeClr>
                </a:solidFill>
                <a:latin typeface="Courier New" pitchFamily="8" charset="0"/>
                <a:cs typeface="Arial" charset="0"/>
              </a:rPr>
              <a:t>Proteobacteria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Gammaproteobacteria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Enterobacteriaceae</a:t>
            </a:r>
            <a:r>
              <a:rPr lang="en-GB" sz="600" dirty="0">
                <a:solidFill>
                  <a:schemeClr val="accent1">
                    <a:lumMod val="50000"/>
                  </a:schemeClr>
                </a:solidFill>
                <a:latin typeface="Courier New" pitchFamily="8" charset="0"/>
                <a:cs typeface="Arial" charset="0"/>
              </a:rPr>
              <a:t>;</a:t>
            </a:r>
          </a:p>
          <a:p>
            <a:pPr eaLnBrk="1" hangingPunct="1"/>
            <a:r>
              <a:rPr lang="en-GB" sz="600" dirty="0">
                <a:solidFill>
                  <a:schemeClr val="accent1">
                    <a:lumMod val="50000"/>
                  </a:schemeClr>
                </a:solidFill>
                <a:latin typeface="Courier New" pitchFamily="8" charset="0"/>
                <a:cs typeface="Arial" charset="0"/>
              </a:rPr>
              <a:t>OC   </a:t>
            </a:r>
            <a:r>
              <a:rPr lang="en-GB" sz="600" dirty="0" err="1">
                <a:solidFill>
                  <a:schemeClr val="accent1">
                    <a:lumMod val="50000"/>
                  </a:schemeClr>
                </a:solidFill>
                <a:latin typeface="Courier New" pitchFamily="8" charset="0"/>
                <a:cs typeface="Arial" charset="0"/>
              </a:rPr>
              <a:t>Pectobacterium</a:t>
            </a:r>
            <a:r>
              <a:rPr lang="en-GB" sz="600" dirty="0">
                <a:solidFill>
                  <a:schemeClr val="accent1">
                    <a:lumMod val="50000"/>
                  </a:schemeClr>
                </a:solidFill>
                <a:latin typeface="Courier New" pitchFamily="8" charset="0"/>
                <a:cs typeface="Arial" charset="0"/>
              </a:rPr>
              <a:t>.</a:t>
            </a:r>
          </a:p>
          <a:p>
            <a:pPr eaLnBrk="1" hangingPunct="1"/>
            <a:r>
              <a:rPr lang="en-GB" sz="600" dirty="0">
                <a:solidFill>
                  <a:schemeClr val="accent1">
                    <a:lumMod val="50000"/>
                  </a:schemeClr>
                </a:solidFill>
                <a:latin typeface="Courier New" pitchFamily="8" charset="0"/>
                <a:cs typeface="Arial" charset="0"/>
              </a:rPr>
              <a:t>XX</a:t>
            </a:r>
          </a:p>
          <a:p>
            <a:pPr eaLnBrk="1" hangingPunct="1"/>
            <a:r>
              <a:rPr lang="en-GB" sz="600" dirty="0">
                <a:solidFill>
                  <a:schemeClr val="accent1">
                    <a:lumMod val="50000"/>
                  </a:schemeClr>
                </a:solidFill>
                <a:latin typeface="Courier New" pitchFamily="8" charset="0"/>
                <a:cs typeface="Arial" charset="0"/>
              </a:rPr>
              <a:t>RN   [1]</a:t>
            </a:r>
          </a:p>
          <a:p>
            <a:pPr eaLnBrk="1" hangingPunct="1"/>
            <a:r>
              <a:rPr lang="en-GB" sz="600" dirty="0">
                <a:solidFill>
                  <a:schemeClr val="accent1">
                    <a:lumMod val="50000"/>
                  </a:schemeClr>
                </a:solidFill>
                <a:latin typeface="Courier New" pitchFamily="8" charset="0"/>
                <a:cs typeface="Arial" charset="0"/>
              </a:rPr>
              <a:t>RP   1-500</a:t>
            </a:r>
          </a:p>
          <a:p>
            <a:pPr eaLnBrk="1" hangingPunct="1"/>
            <a:r>
              <a:rPr lang="en-GB" sz="600" dirty="0">
                <a:solidFill>
                  <a:schemeClr val="accent1">
                    <a:lumMod val="50000"/>
                  </a:schemeClr>
                </a:solidFill>
                <a:latin typeface="Courier New" pitchFamily="8" charset="0"/>
                <a:cs typeface="Arial" charset="0"/>
              </a:rPr>
              <a:t>RA   Cui Y., </a:t>
            </a:r>
            <a:r>
              <a:rPr lang="en-GB" sz="600" dirty="0" err="1">
                <a:solidFill>
                  <a:schemeClr val="accent1">
                    <a:lumMod val="50000"/>
                  </a:schemeClr>
                </a:solidFill>
                <a:latin typeface="Courier New" pitchFamily="8" charset="0"/>
                <a:cs typeface="Arial" charset="0"/>
              </a:rPr>
              <a:t>Chatterjee</a:t>
            </a:r>
            <a:r>
              <a:rPr lang="en-GB" sz="600" dirty="0">
                <a:solidFill>
                  <a:schemeClr val="accent1">
                    <a:lumMod val="50000"/>
                  </a:schemeClr>
                </a:solidFill>
                <a:latin typeface="Courier New" pitchFamily="8" charset="0"/>
                <a:cs typeface="Arial" charset="0"/>
              </a:rPr>
              <a:t> A., Liu Y., </a:t>
            </a:r>
            <a:r>
              <a:rPr lang="en-GB" sz="600" dirty="0" err="1">
                <a:solidFill>
                  <a:schemeClr val="accent1">
                    <a:lumMod val="50000"/>
                  </a:schemeClr>
                </a:solidFill>
                <a:latin typeface="Courier New" pitchFamily="8" charset="0"/>
                <a:cs typeface="Arial" charset="0"/>
              </a:rPr>
              <a:t>Dumenyo</a:t>
            </a:r>
            <a:r>
              <a:rPr lang="en-GB" sz="600" dirty="0">
                <a:solidFill>
                  <a:schemeClr val="accent1">
                    <a:lumMod val="50000"/>
                  </a:schemeClr>
                </a:solidFill>
                <a:latin typeface="Courier New" pitchFamily="8" charset="0"/>
                <a:cs typeface="Arial" charset="0"/>
              </a:rPr>
              <a:t> C.K., </a:t>
            </a:r>
            <a:r>
              <a:rPr lang="en-GB" sz="600" dirty="0" err="1">
                <a:solidFill>
                  <a:schemeClr val="accent1">
                    <a:lumMod val="50000"/>
                  </a:schemeClr>
                </a:solidFill>
                <a:latin typeface="Courier New" pitchFamily="8" charset="0"/>
                <a:cs typeface="Arial" charset="0"/>
              </a:rPr>
              <a:t>Chatterjee</a:t>
            </a:r>
            <a:r>
              <a:rPr lang="en-GB" sz="600" dirty="0">
                <a:solidFill>
                  <a:schemeClr val="accent1">
                    <a:lumMod val="50000"/>
                  </a:schemeClr>
                </a:solidFill>
                <a:latin typeface="Courier New" pitchFamily="8" charset="0"/>
                <a:cs typeface="Arial" charset="0"/>
              </a:rPr>
              <a:t> A.K.;</a:t>
            </a:r>
          </a:p>
          <a:p>
            <a:pPr eaLnBrk="1" hangingPunct="1"/>
            <a:r>
              <a:rPr lang="en-GB" sz="600" dirty="0">
                <a:solidFill>
                  <a:schemeClr val="accent1">
                    <a:lumMod val="50000"/>
                  </a:schemeClr>
                </a:solidFill>
                <a:latin typeface="Courier New" pitchFamily="8" charset="0"/>
                <a:cs typeface="Arial" charset="0"/>
              </a:rPr>
              <a:t>RT   "Identification of a global repressor gene, </a:t>
            </a:r>
            <a:r>
              <a:rPr lang="en-GB" sz="600" dirty="0" err="1">
                <a:solidFill>
                  <a:schemeClr val="accent1">
                    <a:lumMod val="50000"/>
                  </a:schemeClr>
                </a:solidFill>
                <a:latin typeface="Courier New" pitchFamily="8" charset="0"/>
                <a:cs typeface="Arial" charset="0"/>
              </a:rPr>
              <a:t>rsmA</a:t>
            </a:r>
            <a:r>
              <a:rPr lang="en-GB" sz="600" dirty="0">
                <a:solidFill>
                  <a:schemeClr val="accent1">
                    <a:lumMod val="50000"/>
                  </a:schemeClr>
                </a:solidFill>
                <a:latin typeface="Courier New" pitchFamily="8" charset="0"/>
                <a:cs typeface="Arial" charset="0"/>
              </a:rPr>
              <a:t>, of </a:t>
            </a:r>
            <a:r>
              <a:rPr lang="en-GB" sz="600" dirty="0" err="1">
                <a:solidFill>
                  <a:schemeClr val="accent1">
                    <a:lumMod val="50000"/>
                  </a:schemeClr>
                </a:solidFill>
                <a:latin typeface="Courier New" pitchFamily="8" charset="0"/>
                <a:cs typeface="Arial" charset="0"/>
              </a:rPr>
              <a:t>Erwinia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carotovora</a:t>
            </a:r>
            <a:endParaRPr lang="en-GB" sz="600" dirty="0">
              <a:solidFill>
                <a:schemeClr val="accent1">
                  <a:lumMod val="50000"/>
                </a:schemeClr>
              </a:solidFill>
              <a:latin typeface="Courier New" pitchFamily="8" charset="0"/>
              <a:cs typeface="Arial" charset="0"/>
            </a:endParaRPr>
          </a:p>
          <a:p>
            <a:pPr eaLnBrk="1" hangingPunct="1"/>
            <a:r>
              <a:rPr lang="en-GB" sz="600" dirty="0">
                <a:solidFill>
                  <a:schemeClr val="accent1">
                    <a:lumMod val="50000"/>
                  </a:schemeClr>
                </a:solidFill>
                <a:latin typeface="Courier New" pitchFamily="8" charset="0"/>
                <a:cs typeface="Arial" charset="0"/>
              </a:rPr>
              <a:t>RT   subsp. </a:t>
            </a:r>
            <a:r>
              <a:rPr lang="en-GB" sz="600" dirty="0" err="1">
                <a:solidFill>
                  <a:schemeClr val="accent1">
                    <a:lumMod val="50000"/>
                  </a:schemeClr>
                </a:solidFill>
                <a:latin typeface="Courier New" pitchFamily="8" charset="0"/>
                <a:cs typeface="Arial" charset="0"/>
              </a:rPr>
              <a:t>carotovora</a:t>
            </a:r>
            <a:r>
              <a:rPr lang="en-GB" sz="600" dirty="0">
                <a:solidFill>
                  <a:schemeClr val="accent1">
                    <a:lumMod val="50000"/>
                  </a:schemeClr>
                </a:solidFill>
                <a:latin typeface="Courier New" pitchFamily="8" charset="0"/>
                <a:cs typeface="Arial" charset="0"/>
              </a:rPr>
              <a:t> that controls extracellular enzymes,</a:t>
            </a:r>
          </a:p>
          <a:p>
            <a:pPr eaLnBrk="1" hangingPunct="1"/>
            <a:r>
              <a:rPr lang="en-GB" sz="600" dirty="0">
                <a:solidFill>
                  <a:schemeClr val="accent1">
                    <a:lumMod val="50000"/>
                  </a:schemeClr>
                </a:solidFill>
                <a:latin typeface="Courier New" pitchFamily="8" charset="0"/>
                <a:cs typeface="Arial" charset="0"/>
              </a:rPr>
              <a:t>RT   N-(3-oxohexanoyl)-L-</a:t>
            </a:r>
            <a:r>
              <a:rPr lang="en-GB" sz="600" dirty="0" err="1">
                <a:solidFill>
                  <a:schemeClr val="accent1">
                    <a:lumMod val="50000"/>
                  </a:schemeClr>
                </a:solidFill>
                <a:latin typeface="Courier New" pitchFamily="8" charset="0"/>
                <a:cs typeface="Arial" charset="0"/>
              </a:rPr>
              <a:t>homoserine</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lactone</a:t>
            </a:r>
            <a:r>
              <a:rPr lang="en-GB" sz="600" dirty="0">
                <a:solidFill>
                  <a:schemeClr val="accent1">
                    <a:lumMod val="50000"/>
                  </a:schemeClr>
                </a:solidFill>
                <a:latin typeface="Courier New" pitchFamily="8" charset="0"/>
                <a:cs typeface="Arial" charset="0"/>
              </a:rPr>
              <a:t>, and </a:t>
            </a:r>
            <a:r>
              <a:rPr lang="en-GB" sz="600" dirty="0" err="1">
                <a:solidFill>
                  <a:schemeClr val="accent1">
                    <a:lumMod val="50000"/>
                  </a:schemeClr>
                </a:solidFill>
                <a:latin typeface="Courier New" pitchFamily="8" charset="0"/>
                <a:cs typeface="Arial" charset="0"/>
              </a:rPr>
              <a:t>pathogenicity</a:t>
            </a:r>
            <a:r>
              <a:rPr lang="en-GB" sz="600" dirty="0">
                <a:solidFill>
                  <a:schemeClr val="accent1">
                    <a:lumMod val="50000"/>
                  </a:schemeClr>
                </a:solidFill>
                <a:latin typeface="Courier New" pitchFamily="8" charset="0"/>
                <a:cs typeface="Arial" charset="0"/>
              </a:rPr>
              <a:t> in soft-rotting</a:t>
            </a:r>
          </a:p>
          <a:p>
            <a:pPr eaLnBrk="1" hangingPunct="1"/>
            <a:r>
              <a:rPr lang="en-GB" sz="600" dirty="0">
                <a:solidFill>
                  <a:schemeClr val="accent1">
                    <a:lumMod val="50000"/>
                  </a:schemeClr>
                </a:solidFill>
                <a:latin typeface="Courier New" pitchFamily="8" charset="0"/>
                <a:cs typeface="Arial" charset="0"/>
              </a:rPr>
              <a:t>RT   </a:t>
            </a:r>
            <a:r>
              <a:rPr lang="en-GB" sz="600" dirty="0" err="1">
                <a:solidFill>
                  <a:schemeClr val="accent1">
                    <a:lumMod val="50000"/>
                  </a:schemeClr>
                </a:solidFill>
                <a:latin typeface="Courier New" pitchFamily="8" charset="0"/>
                <a:cs typeface="Arial" charset="0"/>
              </a:rPr>
              <a:t>Erwinia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spp</a:t>
            </a:r>
            <a:r>
              <a:rPr lang="en-GB" sz="600" dirty="0">
                <a:solidFill>
                  <a:schemeClr val="accent1">
                    <a:lumMod val="50000"/>
                  </a:schemeClr>
                </a:solidFill>
                <a:latin typeface="Courier New" pitchFamily="8" charset="0"/>
                <a:cs typeface="Arial" charset="0"/>
              </a:rPr>
              <a:t>";</a:t>
            </a:r>
          </a:p>
          <a:p>
            <a:pPr eaLnBrk="1" hangingPunct="1"/>
            <a:r>
              <a:rPr lang="en-GB" sz="600" dirty="0">
                <a:solidFill>
                  <a:schemeClr val="accent1">
                    <a:lumMod val="50000"/>
                  </a:schemeClr>
                </a:solidFill>
                <a:latin typeface="Courier New" pitchFamily="8" charset="0"/>
                <a:cs typeface="Arial" charset="0"/>
              </a:rPr>
              <a:t>RL   J. </a:t>
            </a:r>
            <a:r>
              <a:rPr lang="en-GB" sz="600" dirty="0" err="1">
                <a:solidFill>
                  <a:schemeClr val="accent1">
                    <a:lumMod val="50000"/>
                  </a:schemeClr>
                </a:solidFill>
                <a:latin typeface="Courier New" pitchFamily="8" charset="0"/>
                <a:cs typeface="Arial" charset="0"/>
              </a:rPr>
              <a:t>Bacteriol</a:t>
            </a:r>
            <a:r>
              <a:rPr lang="en-GB" sz="600" dirty="0">
                <a:solidFill>
                  <a:schemeClr val="accent1">
                    <a:lumMod val="50000"/>
                  </a:schemeClr>
                </a:solidFill>
                <a:latin typeface="Courier New" pitchFamily="8" charset="0"/>
                <a:cs typeface="Arial" charset="0"/>
              </a:rPr>
              <a:t>. 177(17):0-0(1995).</a:t>
            </a:r>
          </a:p>
          <a:p>
            <a:pPr eaLnBrk="1" hangingPunct="1"/>
            <a:r>
              <a:rPr lang="en-GB" sz="600" dirty="0">
                <a:solidFill>
                  <a:schemeClr val="accent1">
                    <a:lumMod val="50000"/>
                  </a:schemeClr>
                </a:solidFill>
                <a:latin typeface="Courier New" pitchFamily="8" charset="0"/>
                <a:cs typeface="Arial" charset="0"/>
              </a:rPr>
              <a:t>XX</a:t>
            </a:r>
          </a:p>
          <a:p>
            <a:pPr eaLnBrk="1" hangingPunct="1"/>
            <a:r>
              <a:rPr lang="en-GB" sz="600" dirty="0">
                <a:solidFill>
                  <a:schemeClr val="accent1">
                    <a:lumMod val="50000"/>
                  </a:schemeClr>
                </a:solidFill>
                <a:latin typeface="Courier New" pitchFamily="8" charset="0"/>
                <a:cs typeface="Arial" charset="0"/>
              </a:rPr>
              <a:t>DR   GOA; Q47620; Q47620.</a:t>
            </a:r>
          </a:p>
          <a:p>
            <a:pPr eaLnBrk="1" hangingPunct="1"/>
            <a:r>
              <a:rPr lang="en-GB" sz="600" dirty="0">
                <a:solidFill>
                  <a:schemeClr val="accent1">
                    <a:lumMod val="50000"/>
                  </a:schemeClr>
                </a:solidFill>
                <a:latin typeface="Courier New" pitchFamily="8" charset="0"/>
                <a:cs typeface="Arial" charset="0"/>
              </a:rPr>
              <a:t>DR   SWISS-PROT; Q47620; CSRA_ERWCA.</a:t>
            </a:r>
          </a:p>
          <a:p>
            <a:pPr eaLnBrk="1" hangingPunct="1"/>
            <a:r>
              <a:rPr lang="en-GB" sz="600" dirty="0">
                <a:solidFill>
                  <a:schemeClr val="accent1">
                    <a:lumMod val="50000"/>
                  </a:schemeClr>
                </a:solidFill>
                <a:latin typeface="Courier New" pitchFamily="8" charset="0"/>
                <a:cs typeface="Arial" charset="0"/>
              </a:rPr>
              <a:t>XX</a:t>
            </a:r>
          </a:p>
          <a:p>
            <a:pPr eaLnBrk="1" hangingPunct="1"/>
            <a:r>
              <a:rPr lang="en-GB" sz="600" dirty="0">
                <a:solidFill>
                  <a:schemeClr val="accent1">
                    <a:lumMod val="50000"/>
                  </a:schemeClr>
                </a:solidFill>
                <a:latin typeface="Courier New" pitchFamily="8" charset="0"/>
                <a:cs typeface="Arial" charset="0"/>
              </a:rPr>
              <a:t>FH   Key             Location/Qualifiers</a:t>
            </a:r>
          </a:p>
          <a:p>
            <a:pPr eaLnBrk="1" hangingPunct="1"/>
            <a:r>
              <a:rPr lang="en-GB" sz="600" dirty="0">
                <a:solidFill>
                  <a:schemeClr val="accent1">
                    <a:lumMod val="50000"/>
                  </a:schemeClr>
                </a:solidFill>
                <a:latin typeface="Courier New" pitchFamily="8" charset="0"/>
                <a:cs typeface="Arial" charset="0"/>
              </a:rPr>
              <a:t>FH</a:t>
            </a:r>
          </a:p>
          <a:p>
            <a:pPr eaLnBrk="1" hangingPunct="1"/>
            <a:r>
              <a:rPr lang="en-GB" sz="600" dirty="0">
                <a:solidFill>
                  <a:schemeClr val="accent1">
                    <a:lumMod val="50000"/>
                  </a:schemeClr>
                </a:solidFill>
                <a:latin typeface="Courier New" pitchFamily="8" charset="0"/>
                <a:cs typeface="Arial" charset="0"/>
              </a:rPr>
              <a:t>FT   source          1..500</a:t>
            </a:r>
          </a:p>
          <a:p>
            <a:pPr eaLnBrk="1" hangingPunct="1"/>
            <a:r>
              <a:rPr lang="en-GB" sz="600" dirty="0">
                <a:solidFill>
                  <a:schemeClr val="accent1">
                    <a:lumMod val="50000"/>
                  </a:schemeClr>
                </a:solidFill>
                <a:latin typeface="Courier New" pitchFamily="8" charset="0"/>
                <a:cs typeface="Arial" charset="0"/>
              </a:rPr>
              <a:t>FT                   /</a:t>
            </a:r>
            <a:r>
              <a:rPr lang="en-GB" sz="600" dirty="0" err="1">
                <a:solidFill>
                  <a:schemeClr val="accent1">
                    <a:lumMod val="50000"/>
                  </a:schemeClr>
                </a:solidFill>
                <a:latin typeface="Courier New" pitchFamily="8" charset="0"/>
                <a:cs typeface="Arial" charset="0"/>
              </a:rPr>
              <a:t>db_xref</a:t>
            </a:r>
            <a:r>
              <a:rPr lang="en-GB" sz="600" dirty="0">
                <a:solidFill>
                  <a:schemeClr val="accent1">
                    <a:lumMod val="50000"/>
                  </a:schemeClr>
                </a:solidFill>
                <a:latin typeface="Courier New" pitchFamily="8" charset="0"/>
                <a:cs typeface="Arial" charset="0"/>
              </a:rPr>
              <a:t>="taxon:554"</a:t>
            </a:r>
          </a:p>
          <a:p>
            <a:pPr eaLnBrk="1" hangingPunct="1"/>
            <a:r>
              <a:rPr lang="en-GB" sz="600" dirty="0">
                <a:solidFill>
                  <a:schemeClr val="accent1">
                    <a:lumMod val="50000"/>
                  </a:schemeClr>
                </a:solidFill>
                <a:latin typeface="Courier New" pitchFamily="8" charset="0"/>
                <a:cs typeface="Arial" charset="0"/>
              </a:rPr>
              <a:t>FT                   /organism="</a:t>
            </a:r>
            <a:r>
              <a:rPr lang="en-GB" sz="600" dirty="0" err="1">
                <a:solidFill>
                  <a:schemeClr val="accent1">
                    <a:lumMod val="50000"/>
                  </a:schemeClr>
                </a:solidFill>
                <a:latin typeface="Courier New" pitchFamily="8" charset="0"/>
                <a:cs typeface="Arial" charset="0"/>
              </a:rPr>
              <a:t>Pectobacterium</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carotovorum</a:t>
            </a:r>
            <a:r>
              <a:rPr lang="en-GB" sz="600" dirty="0">
                <a:solidFill>
                  <a:schemeClr val="accent1">
                    <a:lumMod val="50000"/>
                  </a:schemeClr>
                </a:solidFill>
                <a:latin typeface="Courier New" pitchFamily="8" charset="0"/>
                <a:cs typeface="Arial" charset="0"/>
              </a:rPr>
              <a:t>"</a:t>
            </a:r>
          </a:p>
          <a:p>
            <a:pPr eaLnBrk="1" hangingPunct="1"/>
            <a:r>
              <a:rPr lang="en-GB" sz="600" dirty="0">
                <a:solidFill>
                  <a:schemeClr val="accent1">
                    <a:lumMod val="50000"/>
                  </a:schemeClr>
                </a:solidFill>
                <a:latin typeface="Courier New" pitchFamily="8" charset="0"/>
                <a:cs typeface="Arial" charset="0"/>
              </a:rPr>
              <a:t>FT                   /strain="71"</a:t>
            </a:r>
          </a:p>
          <a:p>
            <a:pPr eaLnBrk="1" hangingPunct="1"/>
            <a:r>
              <a:rPr lang="en-GB" sz="600" dirty="0">
                <a:solidFill>
                  <a:schemeClr val="accent1">
                    <a:lumMod val="50000"/>
                  </a:schemeClr>
                </a:solidFill>
                <a:latin typeface="Courier New" pitchFamily="8" charset="0"/>
                <a:cs typeface="Arial" charset="0"/>
              </a:rPr>
              <a:t>FT                   /</a:t>
            </a:r>
            <a:r>
              <a:rPr lang="en-GB" sz="600" dirty="0" err="1">
                <a:solidFill>
                  <a:schemeClr val="accent1">
                    <a:lumMod val="50000"/>
                  </a:schemeClr>
                </a:solidFill>
                <a:latin typeface="Courier New" pitchFamily="8" charset="0"/>
                <a:cs typeface="Arial" charset="0"/>
              </a:rPr>
              <a:t>sub_species</a:t>
            </a:r>
            <a:r>
              <a:rPr lang="en-GB" sz="600" dirty="0">
                <a:solidFill>
                  <a:schemeClr val="accent1">
                    <a:lumMod val="50000"/>
                  </a:schemeClr>
                </a:solidFill>
                <a:latin typeface="Courier New" pitchFamily="8" charset="0"/>
                <a:cs typeface="Arial" charset="0"/>
              </a:rPr>
              <a:t>="</a:t>
            </a:r>
            <a:r>
              <a:rPr lang="en-GB" sz="600" dirty="0" err="1">
                <a:solidFill>
                  <a:schemeClr val="accent1">
                    <a:lumMod val="50000"/>
                  </a:schemeClr>
                </a:solidFill>
                <a:latin typeface="Courier New" pitchFamily="8" charset="0"/>
                <a:cs typeface="Arial" charset="0"/>
              </a:rPr>
              <a:t>carotovora</a:t>
            </a:r>
            <a:r>
              <a:rPr lang="en-GB" sz="600" dirty="0">
                <a:solidFill>
                  <a:schemeClr val="accent1">
                    <a:lumMod val="50000"/>
                  </a:schemeClr>
                </a:solidFill>
                <a:latin typeface="Courier New" pitchFamily="8" charset="0"/>
                <a:cs typeface="Arial" charset="0"/>
              </a:rPr>
              <a:t>"</a:t>
            </a:r>
          </a:p>
          <a:p>
            <a:pPr eaLnBrk="1" hangingPunct="1"/>
            <a:r>
              <a:rPr lang="en-GB" sz="600" dirty="0">
                <a:solidFill>
                  <a:schemeClr val="accent1">
                    <a:lumMod val="50000"/>
                  </a:schemeClr>
                </a:solidFill>
                <a:latin typeface="Courier New" pitchFamily="8" charset="0"/>
                <a:cs typeface="Arial" charset="0"/>
              </a:rPr>
              <a:t>FT   -10_signal      107..112</a:t>
            </a:r>
          </a:p>
          <a:p>
            <a:pPr eaLnBrk="1" hangingPunct="1"/>
            <a:r>
              <a:rPr lang="en-GB" sz="600" dirty="0">
                <a:solidFill>
                  <a:schemeClr val="accent1">
                    <a:lumMod val="50000"/>
                  </a:schemeClr>
                </a:solidFill>
                <a:latin typeface="Courier New" pitchFamily="8" charset="0"/>
                <a:cs typeface="Arial" charset="0"/>
              </a:rPr>
              <a:t>FT                   /gene="</a:t>
            </a:r>
            <a:r>
              <a:rPr lang="en-GB" sz="600" dirty="0" err="1">
                <a:solidFill>
                  <a:schemeClr val="accent1">
                    <a:lumMod val="50000"/>
                  </a:schemeClr>
                </a:solidFill>
                <a:latin typeface="Courier New" pitchFamily="8" charset="0"/>
                <a:cs typeface="Arial" charset="0"/>
              </a:rPr>
              <a:t>rsmA</a:t>
            </a:r>
            <a:r>
              <a:rPr lang="en-GB" sz="600" dirty="0">
                <a:solidFill>
                  <a:schemeClr val="accent1">
                    <a:lumMod val="50000"/>
                  </a:schemeClr>
                </a:solidFill>
                <a:latin typeface="Courier New" pitchFamily="8" charset="0"/>
                <a:cs typeface="Arial" charset="0"/>
              </a:rPr>
              <a:t>"</a:t>
            </a:r>
          </a:p>
          <a:p>
            <a:pPr eaLnBrk="1" hangingPunct="1"/>
            <a:r>
              <a:rPr lang="en-GB" sz="600" dirty="0">
                <a:solidFill>
                  <a:schemeClr val="accent1">
                    <a:lumMod val="50000"/>
                  </a:schemeClr>
                </a:solidFill>
                <a:latin typeface="Courier New" pitchFamily="8" charset="0"/>
                <a:cs typeface="Arial" charset="0"/>
              </a:rPr>
              <a:t>FT   RBS             235..239</a:t>
            </a:r>
          </a:p>
          <a:p>
            <a:pPr eaLnBrk="1" hangingPunct="1"/>
            <a:r>
              <a:rPr lang="en-GB" sz="600" dirty="0">
                <a:solidFill>
                  <a:schemeClr val="accent1">
                    <a:lumMod val="50000"/>
                  </a:schemeClr>
                </a:solidFill>
                <a:latin typeface="Courier New" pitchFamily="8" charset="0"/>
                <a:cs typeface="Arial" charset="0"/>
              </a:rPr>
              <a:t>FT                   /gene="</a:t>
            </a:r>
            <a:r>
              <a:rPr lang="en-GB" sz="600" dirty="0" err="1">
                <a:solidFill>
                  <a:schemeClr val="accent1">
                    <a:lumMod val="50000"/>
                  </a:schemeClr>
                </a:solidFill>
                <a:latin typeface="Courier New" pitchFamily="8" charset="0"/>
                <a:cs typeface="Arial" charset="0"/>
              </a:rPr>
              <a:t>rsmA</a:t>
            </a:r>
            <a:r>
              <a:rPr lang="en-GB" sz="600" dirty="0">
                <a:solidFill>
                  <a:schemeClr val="accent1">
                    <a:lumMod val="50000"/>
                  </a:schemeClr>
                </a:solidFill>
                <a:latin typeface="Courier New" pitchFamily="8" charset="0"/>
                <a:cs typeface="Arial" charset="0"/>
              </a:rPr>
              <a:t>"</a:t>
            </a:r>
          </a:p>
          <a:p>
            <a:pPr eaLnBrk="1" hangingPunct="1"/>
            <a:r>
              <a:rPr lang="en-GB" sz="600" dirty="0">
                <a:solidFill>
                  <a:schemeClr val="accent1">
                    <a:lumMod val="50000"/>
                  </a:schemeClr>
                </a:solidFill>
                <a:latin typeface="Courier New" pitchFamily="8" charset="0"/>
                <a:cs typeface="Arial" charset="0"/>
              </a:rPr>
              <a:t>FT   CDS             246..431</a:t>
            </a:r>
          </a:p>
          <a:p>
            <a:pPr eaLnBrk="1" hangingPunct="1"/>
            <a:r>
              <a:rPr lang="en-GB" sz="600" dirty="0">
                <a:solidFill>
                  <a:schemeClr val="accent1">
                    <a:lumMod val="50000"/>
                  </a:schemeClr>
                </a:solidFill>
                <a:latin typeface="Courier New" pitchFamily="8" charset="0"/>
                <a:cs typeface="Arial" charset="0"/>
              </a:rPr>
              <a:t>FT                   /</a:t>
            </a:r>
            <a:r>
              <a:rPr lang="en-GB" sz="600" dirty="0" err="1">
                <a:solidFill>
                  <a:schemeClr val="accent1">
                    <a:lumMod val="50000"/>
                  </a:schemeClr>
                </a:solidFill>
                <a:latin typeface="Courier New" pitchFamily="8" charset="0"/>
                <a:cs typeface="Arial" charset="0"/>
              </a:rPr>
              <a:t>codon_start</a:t>
            </a:r>
            <a:r>
              <a:rPr lang="en-GB" sz="600" dirty="0">
                <a:solidFill>
                  <a:schemeClr val="accent1">
                    <a:lumMod val="50000"/>
                  </a:schemeClr>
                </a:solidFill>
                <a:latin typeface="Courier New" pitchFamily="8" charset="0"/>
                <a:cs typeface="Arial" charset="0"/>
              </a:rPr>
              <a:t>=1</a:t>
            </a:r>
          </a:p>
          <a:p>
            <a:pPr eaLnBrk="1" hangingPunct="1"/>
            <a:r>
              <a:rPr lang="en-GB" sz="600" dirty="0">
                <a:solidFill>
                  <a:schemeClr val="accent1">
                    <a:lumMod val="50000"/>
                  </a:schemeClr>
                </a:solidFill>
                <a:latin typeface="Courier New" pitchFamily="8" charset="0"/>
                <a:cs typeface="Arial" charset="0"/>
              </a:rPr>
              <a:t>FT                   /</a:t>
            </a:r>
            <a:r>
              <a:rPr lang="en-GB" sz="600" dirty="0" err="1">
                <a:solidFill>
                  <a:schemeClr val="accent1">
                    <a:lumMod val="50000"/>
                  </a:schemeClr>
                </a:solidFill>
                <a:latin typeface="Courier New" pitchFamily="8" charset="0"/>
                <a:cs typeface="Arial" charset="0"/>
              </a:rPr>
              <a:t>db_xref</a:t>
            </a:r>
            <a:r>
              <a:rPr lang="en-GB" sz="600" dirty="0">
                <a:solidFill>
                  <a:schemeClr val="accent1">
                    <a:lumMod val="50000"/>
                  </a:schemeClr>
                </a:solidFill>
                <a:latin typeface="Courier New" pitchFamily="8" charset="0"/>
                <a:cs typeface="Arial" charset="0"/>
              </a:rPr>
              <a:t>="GOA:Q47620"</a:t>
            </a:r>
          </a:p>
          <a:p>
            <a:pPr eaLnBrk="1" hangingPunct="1"/>
            <a:r>
              <a:rPr lang="en-GB" sz="600" dirty="0">
                <a:solidFill>
                  <a:schemeClr val="accent1">
                    <a:lumMod val="50000"/>
                  </a:schemeClr>
                </a:solidFill>
                <a:latin typeface="Courier New" pitchFamily="8" charset="0"/>
                <a:cs typeface="Arial" charset="0"/>
              </a:rPr>
              <a:t>FT                   /</a:t>
            </a:r>
            <a:r>
              <a:rPr lang="en-GB" sz="600" dirty="0" err="1">
                <a:solidFill>
                  <a:schemeClr val="accent1">
                    <a:lumMod val="50000"/>
                  </a:schemeClr>
                </a:solidFill>
                <a:latin typeface="Courier New" pitchFamily="8" charset="0"/>
                <a:cs typeface="Arial" charset="0"/>
              </a:rPr>
              <a:t>db_xref</a:t>
            </a:r>
            <a:r>
              <a:rPr lang="en-GB" sz="600" dirty="0">
                <a:solidFill>
                  <a:schemeClr val="accent1">
                    <a:lumMod val="50000"/>
                  </a:schemeClr>
                </a:solidFill>
                <a:latin typeface="Courier New" pitchFamily="8" charset="0"/>
                <a:cs typeface="Arial" charset="0"/>
              </a:rPr>
              <a:t>="SWISS-PROT:Q47620"</a:t>
            </a:r>
          </a:p>
          <a:p>
            <a:pPr eaLnBrk="1" hangingPunct="1"/>
            <a:r>
              <a:rPr lang="en-GB" sz="600" dirty="0">
                <a:solidFill>
                  <a:schemeClr val="accent1">
                    <a:lumMod val="50000"/>
                  </a:schemeClr>
                </a:solidFill>
                <a:latin typeface="Courier New" pitchFamily="8" charset="0"/>
                <a:cs typeface="Arial" charset="0"/>
              </a:rPr>
              <a:t>FT                   /note="putative"</a:t>
            </a:r>
          </a:p>
          <a:p>
            <a:pPr eaLnBrk="1" hangingPunct="1"/>
            <a:r>
              <a:rPr lang="en-GB" sz="600" dirty="0">
                <a:solidFill>
                  <a:schemeClr val="accent1">
                    <a:lumMod val="50000"/>
                  </a:schemeClr>
                </a:solidFill>
                <a:latin typeface="Courier New" pitchFamily="8" charset="0"/>
                <a:cs typeface="Arial" charset="0"/>
              </a:rPr>
              <a:t>FT                   /</a:t>
            </a:r>
            <a:r>
              <a:rPr lang="en-GB" sz="600" dirty="0" err="1">
                <a:solidFill>
                  <a:schemeClr val="accent1">
                    <a:lumMod val="50000"/>
                  </a:schemeClr>
                </a:solidFill>
                <a:latin typeface="Courier New" pitchFamily="8" charset="0"/>
                <a:cs typeface="Arial" charset="0"/>
              </a:rPr>
              <a:t>transl_table</a:t>
            </a:r>
            <a:r>
              <a:rPr lang="en-GB" sz="600" dirty="0">
                <a:solidFill>
                  <a:schemeClr val="accent1">
                    <a:lumMod val="50000"/>
                  </a:schemeClr>
                </a:solidFill>
                <a:latin typeface="Courier New" pitchFamily="8" charset="0"/>
                <a:cs typeface="Arial" charset="0"/>
              </a:rPr>
              <a:t>=11</a:t>
            </a:r>
          </a:p>
          <a:p>
            <a:pPr eaLnBrk="1" hangingPunct="1"/>
            <a:r>
              <a:rPr lang="en-GB" sz="600" dirty="0">
                <a:solidFill>
                  <a:schemeClr val="accent1">
                    <a:lumMod val="50000"/>
                  </a:schemeClr>
                </a:solidFill>
                <a:latin typeface="Courier New" pitchFamily="8" charset="0"/>
                <a:cs typeface="Arial" charset="0"/>
              </a:rPr>
              <a:t>FT                   /gene="</a:t>
            </a:r>
            <a:r>
              <a:rPr lang="en-GB" sz="600" dirty="0" err="1">
                <a:solidFill>
                  <a:schemeClr val="accent1">
                    <a:lumMod val="50000"/>
                  </a:schemeClr>
                </a:solidFill>
                <a:latin typeface="Courier New" pitchFamily="8" charset="0"/>
                <a:cs typeface="Arial" charset="0"/>
              </a:rPr>
              <a:t>rsmA</a:t>
            </a:r>
            <a:r>
              <a:rPr lang="en-GB" sz="600" dirty="0">
                <a:solidFill>
                  <a:schemeClr val="accent1">
                    <a:lumMod val="50000"/>
                  </a:schemeClr>
                </a:solidFill>
                <a:latin typeface="Courier New" pitchFamily="8" charset="0"/>
                <a:cs typeface="Arial" charset="0"/>
              </a:rPr>
              <a:t>"</a:t>
            </a:r>
          </a:p>
          <a:p>
            <a:pPr eaLnBrk="1" hangingPunct="1"/>
            <a:r>
              <a:rPr lang="en-GB" sz="600" dirty="0">
                <a:solidFill>
                  <a:schemeClr val="accent1">
                    <a:lumMod val="50000"/>
                  </a:schemeClr>
                </a:solidFill>
                <a:latin typeface="Courier New" pitchFamily="8" charset="0"/>
                <a:cs typeface="Arial" charset="0"/>
              </a:rPr>
              <a:t>FT                   /function="global repressor"</a:t>
            </a:r>
          </a:p>
          <a:p>
            <a:pPr eaLnBrk="1" hangingPunct="1"/>
            <a:r>
              <a:rPr lang="en-GB" sz="600" dirty="0">
                <a:solidFill>
                  <a:schemeClr val="accent1">
                    <a:lumMod val="50000"/>
                  </a:schemeClr>
                </a:solidFill>
                <a:latin typeface="Courier New" pitchFamily="8" charset="0"/>
                <a:cs typeface="Arial" charset="0"/>
              </a:rPr>
              <a:t>FT                   /</a:t>
            </a:r>
            <a:r>
              <a:rPr lang="en-GB" sz="600" dirty="0" err="1">
                <a:solidFill>
                  <a:schemeClr val="accent1">
                    <a:lumMod val="50000"/>
                  </a:schemeClr>
                </a:solidFill>
                <a:latin typeface="Courier New" pitchFamily="8" charset="0"/>
                <a:cs typeface="Arial" charset="0"/>
              </a:rPr>
              <a:t>protein_id</a:t>
            </a:r>
            <a:r>
              <a:rPr lang="en-GB" sz="600" dirty="0">
                <a:solidFill>
                  <a:schemeClr val="accent1">
                    <a:lumMod val="50000"/>
                  </a:schemeClr>
                </a:solidFill>
                <a:latin typeface="Courier New" pitchFamily="8" charset="0"/>
                <a:cs typeface="Arial" charset="0"/>
              </a:rPr>
              <a:t>="AAA74502.1"</a:t>
            </a:r>
          </a:p>
          <a:p>
            <a:pPr eaLnBrk="1" hangingPunct="1"/>
            <a:r>
              <a:rPr lang="en-GB" sz="600" dirty="0">
                <a:solidFill>
                  <a:schemeClr val="accent1">
                    <a:lumMod val="50000"/>
                  </a:schemeClr>
                </a:solidFill>
                <a:latin typeface="Courier New" pitchFamily="8" charset="0"/>
                <a:cs typeface="Arial" charset="0"/>
              </a:rPr>
              <a:t>FT                   /translation="MLILTRRVGETLIIGDEVTVTVLGVKGNQVRIGVNAPKEVSVHRE</a:t>
            </a:r>
          </a:p>
          <a:p>
            <a:pPr eaLnBrk="1" hangingPunct="1"/>
            <a:r>
              <a:rPr lang="en-GB" sz="600" dirty="0">
                <a:solidFill>
                  <a:schemeClr val="accent1">
                    <a:lumMod val="50000"/>
                  </a:schemeClr>
                </a:solidFill>
                <a:latin typeface="Courier New" pitchFamily="8" charset="0"/>
                <a:cs typeface="Arial" charset="0"/>
              </a:rPr>
              <a:t>FT                   EIYQRIQAEKSQPTSY"</a:t>
            </a:r>
          </a:p>
          <a:p>
            <a:pPr eaLnBrk="1" hangingPunct="1"/>
            <a:r>
              <a:rPr lang="en-GB" sz="600" dirty="0">
                <a:solidFill>
                  <a:schemeClr val="accent1">
                    <a:lumMod val="50000"/>
                  </a:schemeClr>
                </a:solidFill>
                <a:latin typeface="Courier New" pitchFamily="8" charset="0"/>
                <a:cs typeface="Arial" charset="0"/>
              </a:rPr>
              <a:t>XX</a:t>
            </a:r>
          </a:p>
          <a:p>
            <a:pPr eaLnBrk="1" hangingPunct="1"/>
            <a:r>
              <a:rPr lang="en-GB" sz="600" dirty="0">
                <a:solidFill>
                  <a:schemeClr val="accent1">
                    <a:lumMod val="50000"/>
                  </a:schemeClr>
                </a:solidFill>
                <a:latin typeface="Courier New" pitchFamily="8" charset="0"/>
                <a:cs typeface="Arial" charset="0"/>
              </a:rPr>
              <a:t>SQ   Sequence 500 BP; 140 A; 101 C; 120 G; 139 T; 0 other;</a:t>
            </a:r>
          </a:p>
          <a:p>
            <a:pPr eaLnBrk="1" hangingPunct="1"/>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ggatccggca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agcaggatag</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aaagtgtgtt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accttcagat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attctgaagc</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tttacatgct</a:t>
            </a:r>
            <a:r>
              <a:rPr lang="en-GB" sz="600" dirty="0">
                <a:solidFill>
                  <a:schemeClr val="accent1">
                    <a:lumMod val="50000"/>
                  </a:schemeClr>
                </a:solidFill>
                <a:latin typeface="Courier New" pitchFamily="8" charset="0"/>
                <a:cs typeface="Arial" charset="0"/>
              </a:rPr>
              <a:t>        60</a:t>
            </a:r>
          </a:p>
          <a:p>
            <a:pPr eaLnBrk="1" hangingPunct="1"/>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cagttctgtt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gttgtgataa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caaaagcaca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agctactgat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atcgactaaa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ctaacaagta</a:t>
            </a:r>
            <a:r>
              <a:rPr lang="en-GB" sz="600" dirty="0">
                <a:solidFill>
                  <a:schemeClr val="accent1">
                    <a:lumMod val="50000"/>
                  </a:schemeClr>
                </a:solidFill>
                <a:latin typeface="Courier New" pitchFamily="8" charset="0"/>
                <a:cs typeface="Arial" charset="0"/>
              </a:rPr>
              <a:t>       120</a:t>
            </a:r>
          </a:p>
          <a:p>
            <a:pPr eaLnBrk="1" hangingPunct="1"/>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gtgacaaacc</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ggagtgtgat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ggtgtggtta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taccatcgtc</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taggtttacg</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ttttcacagc</a:t>
            </a:r>
            <a:r>
              <a:rPr lang="en-GB" sz="600" dirty="0">
                <a:solidFill>
                  <a:schemeClr val="accent1">
                    <a:lumMod val="50000"/>
                  </a:schemeClr>
                </a:solidFill>
                <a:latin typeface="Courier New" pitchFamily="8" charset="0"/>
                <a:cs typeface="Arial" charset="0"/>
              </a:rPr>
              <a:t>       180</a:t>
            </a:r>
          </a:p>
          <a:p>
            <a:pPr eaLnBrk="1" hangingPunct="1"/>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acatgatgga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taatggcggg</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gagacagaga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gacccgactc</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tttataatct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ttcaaggagc</a:t>
            </a:r>
            <a:r>
              <a:rPr lang="en-GB" sz="600" dirty="0">
                <a:solidFill>
                  <a:schemeClr val="accent1">
                    <a:lumMod val="50000"/>
                  </a:schemeClr>
                </a:solidFill>
                <a:latin typeface="Courier New" pitchFamily="8" charset="0"/>
                <a:cs typeface="Arial" charset="0"/>
              </a:rPr>
              <a:t>       240</a:t>
            </a:r>
          </a:p>
          <a:p>
            <a:pPr eaLnBrk="1" hangingPunct="1"/>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aaagaatgct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tattttgact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cgtcgagttg</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gcgaaaccct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catcatcggc</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gatgaggtaa</a:t>
            </a:r>
            <a:r>
              <a:rPr lang="en-GB" sz="600" dirty="0">
                <a:solidFill>
                  <a:schemeClr val="accent1">
                    <a:lumMod val="50000"/>
                  </a:schemeClr>
                </a:solidFill>
                <a:latin typeface="Courier New" pitchFamily="8" charset="0"/>
                <a:cs typeface="Arial" charset="0"/>
              </a:rPr>
              <a:t>       300</a:t>
            </a:r>
          </a:p>
          <a:p>
            <a:pPr eaLnBrk="1" hangingPunct="1"/>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cggttaccgt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attaggagtg</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aaaggcaacc</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aggtgcgtat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tggtgttaat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gcacctaaag</a:t>
            </a:r>
            <a:r>
              <a:rPr lang="en-GB" sz="600" dirty="0">
                <a:solidFill>
                  <a:schemeClr val="accent1">
                    <a:lumMod val="50000"/>
                  </a:schemeClr>
                </a:solidFill>
                <a:latin typeface="Courier New" pitchFamily="8" charset="0"/>
                <a:cs typeface="Arial" charset="0"/>
              </a:rPr>
              <a:t>       360</a:t>
            </a:r>
          </a:p>
          <a:p>
            <a:pPr eaLnBrk="1" hangingPunct="1"/>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aggtttctgt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ccaccgtgaa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gagatctatc</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agcgtattca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ggccgaaaaa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tctcaaccaa</a:t>
            </a:r>
            <a:r>
              <a:rPr lang="en-GB" sz="600" dirty="0">
                <a:solidFill>
                  <a:schemeClr val="accent1">
                    <a:lumMod val="50000"/>
                  </a:schemeClr>
                </a:solidFill>
                <a:latin typeface="Courier New" pitchFamily="8" charset="0"/>
                <a:cs typeface="Arial" charset="0"/>
              </a:rPr>
              <a:t>       420</a:t>
            </a:r>
          </a:p>
          <a:p>
            <a:pPr eaLnBrk="1" hangingPunct="1"/>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cgtcatattg</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attgacaatg</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cgtctcgtgt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tcgcgggacg</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caattgttat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ttccggtttt</a:t>
            </a:r>
            <a:r>
              <a:rPr lang="en-GB" sz="600" dirty="0">
                <a:solidFill>
                  <a:schemeClr val="accent1">
                    <a:lumMod val="50000"/>
                  </a:schemeClr>
                </a:solidFill>
                <a:latin typeface="Courier New" pitchFamily="8" charset="0"/>
                <a:cs typeface="Arial" charset="0"/>
              </a:rPr>
              <a:t>       480</a:t>
            </a:r>
          </a:p>
          <a:p>
            <a:pPr eaLnBrk="1" hangingPunct="1"/>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tcccccacac</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atttatcgat</a:t>
            </a:r>
            <a:r>
              <a:rPr lang="en-GB" sz="600" dirty="0">
                <a:solidFill>
                  <a:schemeClr val="accent1">
                    <a:lumMod val="50000"/>
                  </a:schemeClr>
                </a:solidFill>
                <a:latin typeface="Courier New" pitchFamily="8" charset="0"/>
                <a:cs typeface="Arial" charset="0"/>
              </a:rPr>
              <a:t>                                                   500</a:t>
            </a:r>
          </a:p>
          <a:p>
            <a:pPr eaLnBrk="1" hangingPunct="1"/>
            <a:r>
              <a:rPr lang="en-GB" sz="600" dirty="0">
                <a:solidFill>
                  <a:schemeClr val="accent1">
                    <a:lumMod val="50000"/>
                  </a:schemeClr>
                </a:solidFill>
                <a:latin typeface="Courier New" pitchFamily="8" charset="0"/>
                <a:cs typeface="Arial" charset="0"/>
              </a:rPr>
              <a:t>//</a:t>
            </a:r>
          </a:p>
          <a:p>
            <a:pPr eaLnBrk="1" hangingPunct="1"/>
            <a:endParaRPr lang="en-GB" sz="600" dirty="0">
              <a:solidFill>
                <a:schemeClr val="accent1">
                  <a:lumMod val="50000"/>
                </a:schemeClr>
              </a:solidFill>
              <a:latin typeface="Courier New" pitchFamily="8" charset="0"/>
              <a:cs typeface="Arial" charset="0"/>
            </a:endParaRPr>
          </a:p>
        </p:txBody>
      </p:sp>
      <p:sp>
        <p:nvSpPr>
          <p:cNvPr id="17412" name="Text Box 4"/>
          <p:cNvSpPr txBox="1">
            <a:spLocks noChangeArrowheads="1"/>
          </p:cNvSpPr>
          <p:nvPr/>
        </p:nvSpPr>
        <p:spPr bwMode="auto">
          <a:xfrm>
            <a:off x="4716463" y="981075"/>
            <a:ext cx="3857146" cy="4985980"/>
          </a:xfrm>
          <a:prstGeom prst="rect">
            <a:avLst/>
          </a:prstGeom>
          <a:noFill/>
          <a:ln w="9525">
            <a:noFill/>
            <a:miter lim="800000"/>
            <a:headEnd/>
            <a:tailEnd/>
          </a:ln>
          <a:effectLst/>
        </p:spPr>
        <p:txBody>
          <a:bodyPr wrap="none">
            <a:spAutoFit/>
          </a:bodyPr>
          <a:lstStyle/>
          <a:p>
            <a:pPr eaLnBrk="1" hangingPunct="1"/>
            <a:r>
              <a:rPr lang="en-GB" sz="600" dirty="0">
                <a:solidFill>
                  <a:schemeClr val="accent1">
                    <a:lumMod val="50000"/>
                  </a:schemeClr>
                </a:solidFill>
                <a:latin typeface="Courier New" pitchFamily="8" charset="0"/>
                <a:cs typeface="Arial" charset="0"/>
              </a:rPr>
              <a:t>LOCUS       ERWRSMA                  500 </a:t>
            </a:r>
            <a:r>
              <a:rPr lang="en-GB" sz="600" dirty="0" err="1">
                <a:solidFill>
                  <a:schemeClr val="accent1">
                    <a:lumMod val="50000"/>
                  </a:schemeClr>
                </a:solidFill>
                <a:latin typeface="Courier New" pitchFamily="8" charset="0"/>
                <a:cs typeface="Arial" charset="0"/>
              </a:rPr>
              <a:t>bp</a:t>
            </a:r>
            <a:r>
              <a:rPr lang="en-GB" sz="600" dirty="0">
                <a:solidFill>
                  <a:schemeClr val="accent1">
                    <a:lumMod val="50000"/>
                  </a:schemeClr>
                </a:solidFill>
                <a:latin typeface="Courier New" pitchFamily="8" charset="0"/>
                <a:cs typeface="Arial" charset="0"/>
              </a:rPr>
              <a:t>    DNA     linear   BCT 19-AUG-1995</a:t>
            </a:r>
          </a:p>
          <a:p>
            <a:pPr eaLnBrk="1" hangingPunct="1"/>
            <a:r>
              <a:rPr lang="en-GB" sz="600" dirty="0">
                <a:solidFill>
                  <a:schemeClr val="accent1">
                    <a:lumMod val="50000"/>
                  </a:schemeClr>
                </a:solidFill>
                <a:latin typeface="Courier New" pitchFamily="8" charset="0"/>
                <a:cs typeface="Arial" charset="0"/>
              </a:rPr>
              <a:t>DEFINITION  </a:t>
            </a:r>
            <a:r>
              <a:rPr lang="en-GB" sz="600" dirty="0" err="1">
                <a:solidFill>
                  <a:schemeClr val="accent1">
                    <a:lumMod val="50000"/>
                  </a:schemeClr>
                </a:solidFill>
                <a:latin typeface="Courier New" pitchFamily="8" charset="0"/>
                <a:cs typeface="Arial" charset="0"/>
              </a:rPr>
              <a:t>Erwinia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carotovora</a:t>
            </a:r>
            <a:r>
              <a:rPr lang="en-GB" sz="600" dirty="0">
                <a:solidFill>
                  <a:schemeClr val="accent1">
                    <a:lumMod val="50000"/>
                  </a:schemeClr>
                </a:solidFill>
                <a:latin typeface="Courier New" pitchFamily="8" charset="0"/>
                <a:cs typeface="Arial" charset="0"/>
              </a:rPr>
              <a:t> repressor (</a:t>
            </a:r>
            <a:r>
              <a:rPr lang="en-GB" sz="600" dirty="0" err="1">
                <a:solidFill>
                  <a:schemeClr val="accent1">
                    <a:lumMod val="50000"/>
                  </a:schemeClr>
                </a:solidFill>
                <a:latin typeface="Courier New" pitchFamily="8" charset="0"/>
                <a:cs typeface="Arial" charset="0"/>
              </a:rPr>
              <a:t>rsmA</a:t>
            </a:r>
            <a:r>
              <a:rPr lang="en-GB" sz="600" dirty="0">
                <a:solidFill>
                  <a:schemeClr val="accent1">
                    <a:lumMod val="50000"/>
                  </a:schemeClr>
                </a:solidFill>
                <a:latin typeface="Courier New" pitchFamily="8" charset="0"/>
                <a:cs typeface="Arial" charset="0"/>
              </a:rPr>
              <a:t>) gene, complete </a:t>
            </a:r>
            <a:r>
              <a:rPr lang="en-GB" sz="600" dirty="0" err="1">
                <a:solidFill>
                  <a:schemeClr val="accent1">
                    <a:lumMod val="50000"/>
                  </a:schemeClr>
                </a:solidFill>
                <a:latin typeface="Courier New" pitchFamily="8" charset="0"/>
                <a:cs typeface="Arial" charset="0"/>
              </a:rPr>
              <a:t>cds</a:t>
            </a:r>
            <a:r>
              <a:rPr lang="en-GB" sz="600" dirty="0">
                <a:solidFill>
                  <a:schemeClr val="accent1">
                    <a:lumMod val="50000"/>
                  </a:schemeClr>
                </a:solidFill>
                <a:latin typeface="Courier New" pitchFamily="8" charset="0"/>
                <a:cs typeface="Arial" charset="0"/>
              </a:rPr>
              <a:t>.</a:t>
            </a:r>
          </a:p>
          <a:p>
            <a:pPr eaLnBrk="1" hangingPunct="1"/>
            <a:r>
              <a:rPr lang="en-GB" sz="600" dirty="0">
                <a:solidFill>
                  <a:schemeClr val="accent1">
                    <a:lumMod val="50000"/>
                  </a:schemeClr>
                </a:solidFill>
                <a:latin typeface="Courier New" pitchFamily="8" charset="0"/>
                <a:cs typeface="Arial" charset="0"/>
              </a:rPr>
              <a:t>ACCESSION   L40173</a:t>
            </a:r>
          </a:p>
          <a:p>
            <a:pPr eaLnBrk="1" hangingPunct="1"/>
            <a:r>
              <a:rPr lang="en-GB" sz="600" dirty="0">
                <a:solidFill>
                  <a:schemeClr val="accent1">
                    <a:lumMod val="50000"/>
                  </a:schemeClr>
                </a:solidFill>
                <a:latin typeface="Courier New" pitchFamily="8" charset="0"/>
                <a:cs typeface="Arial" charset="0"/>
              </a:rPr>
              <a:t>VERSION     L40173.1  GI:927031</a:t>
            </a:r>
          </a:p>
          <a:p>
            <a:pPr eaLnBrk="1" hangingPunct="1"/>
            <a:r>
              <a:rPr lang="en-GB" sz="600" dirty="0">
                <a:solidFill>
                  <a:schemeClr val="accent1">
                    <a:lumMod val="50000"/>
                  </a:schemeClr>
                </a:solidFill>
                <a:latin typeface="Courier New" pitchFamily="8" charset="0"/>
                <a:cs typeface="Arial" charset="0"/>
              </a:rPr>
              <a:t>KEYWORDS    repressor; </a:t>
            </a:r>
            <a:r>
              <a:rPr lang="en-GB" sz="600" dirty="0" err="1">
                <a:solidFill>
                  <a:schemeClr val="accent1">
                    <a:lumMod val="50000"/>
                  </a:schemeClr>
                </a:solidFill>
                <a:latin typeface="Courier New" pitchFamily="8" charset="0"/>
                <a:cs typeface="Arial" charset="0"/>
              </a:rPr>
              <a:t>rsmA</a:t>
            </a:r>
            <a:r>
              <a:rPr lang="en-GB" sz="600" dirty="0">
                <a:solidFill>
                  <a:schemeClr val="accent1">
                    <a:lumMod val="50000"/>
                  </a:schemeClr>
                </a:solidFill>
                <a:latin typeface="Courier New" pitchFamily="8" charset="0"/>
                <a:cs typeface="Arial" charset="0"/>
              </a:rPr>
              <a:t> gene.</a:t>
            </a:r>
          </a:p>
          <a:p>
            <a:pPr eaLnBrk="1" hangingPunct="1"/>
            <a:r>
              <a:rPr lang="en-GB" sz="600" dirty="0">
                <a:solidFill>
                  <a:schemeClr val="accent1">
                    <a:lumMod val="50000"/>
                  </a:schemeClr>
                </a:solidFill>
                <a:latin typeface="Courier New" pitchFamily="8" charset="0"/>
                <a:cs typeface="Arial" charset="0"/>
              </a:rPr>
              <a:t>SOURCE      </a:t>
            </a:r>
            <a:r>
              <a:rPr lang="en-GB" sz="600" dirty="0" err="1">
                <a:solidFill>
                  <a:schemeClr val="accent1">
                    <a:lumMod val="50000"/>
                  </a:schemeClr>
                </a:solidFill>
                <a:latin typeface="Courier New" pitchFamily="8" charset="0"/>
                <a:cs typeface="Arial" charset="0"/>
              </a:rPr>
              <a:t>Pectobacterium</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carotovorum</a:t>
            </a:r>
            <a:endParaRPr lang="en-GB" sz="600" dirty="0">
              <a:solidFill>
                <a:schemeClr val="accent1">
                  <a:lumMod val="50000"/>
                </a:schemeClr>
              </a:solidFill>
              <a:latin typeface="Courier New" pitchFamily="8" charset="0"/>
              <a:cs typeface="Arial" charset="0"/>
            </a:endParaRPr>
          </a:p>
          <a:p>
            <a:pPr eaLnBrk="1" hangingPunct="1"/>
            <a:r>
              <a:rPr lang="en-GB" sz="600" dirty="0">
                <a:solidFill>
                  <a:schemeClr val="accent1">
                    <a:lumMod val="50000"/>
                  </a:schemeClr>
                </a:solidFill>
                <a:latin typeface="Courier New" pitchFamily="8" charset="0"/>
                <a:cs typeface="Arial" charset="0"/>
              </a:rPr>
              <a:t>  ORGANISM  </a:t>
            </a:r>
            <a:r>
              <a:rPr lang="en-GB" sz="600" dirty="0" err="1">
                <a:solidFill>
                  <a:schemeClr val="accent1">
                    <a:lumMod val="50000"/>
                  </a:schemeClr>
                </a:solidFill>
                <a:latin typeface="Courier New" pitchFamily="8" charset="0"/>
                <a:cs typeface="Arial" charset="0"/>
              </a:rPr>
              <a:t>Pectobacterium</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carotovorum</a:t>
            </a:r>
            <a:endParaRPr lang="en-GB" sz="600" dirty="0">
              <a:solidFill>
                <a:schemeClr val="accent1">
                  <a:lumMod val="50000"/>
                </a:schemeClr>
              </a:solidFill>
              <a:latin typeface="Courier New" pitchFamily="8" charset="0"/>
              <a:cs typeface="Arial" charset="0"/>
            </a:endParaRPr>
          </a:p>
          <a:p>
            <a:pPr eaLnBrk="1" hangingPunct="1"/>
            <a:r>
              <a:rPr lang="en-GB" sz="600" dirty="0">
                <a:solidFill>
                  <a:schemeClr val="accent1">
                    <a:lumMod val="50000"/>
                  </a:schemeClr>
                </a:solidFill>
                <a:latin typeface="Courier New" pitchFamily="8" charset="0"/>
                <a:cs typeface="Arial" charset="0"/>
              </a:rPr>
              <a:t>            Bacteria; </a:t>
            </a:r>
            <a:r>
              <a:rPr lang="en-GB" sz="600" dirty="0" err="1">
                <a:solidFill>
                  <a:schemeClr val="accent1">
                    <a:lumMod val="50000"/>
                  </a:schemeClr>
                </a:solidFill>
                <a:latin typeface="Courier New" pitchFamily="8" charset="0"/>
                <a:cs typeface="Arial" charset="0"/>
              </a:rPr>
              <a:t>Proteobacteria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Gammaproteobacteria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Enterobacteriaceae</a:t>
            </a:r>
            <a:r>
              <a:rPr lang="en-GB" sz="600" dirty="0">
                <a:solidFill>
                  <a:schemeClr val="accent1">
                    <a:lumMod val="50000"/>
                  </a:schemeClr>
                </a:solidFill>
                <a:latin typeface="Courier New" pitchFamily="8" charset="0"/>
                <a:cs typeface="Arial" charset="0"/>
              </a:rPr>
              <a:t>;</a:t>
            </a:r>
          </a:p>
          <a:p>
            <a:pPr eaLnBrk="1" hangingPunct="1"/>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Pectobacterium</a:t>
            </a:r>
            <a:r>
              <a:rPr lang="en-GB" sz="600" dirty="0">
                <a:solidFill>
                  <a:schemeClr val="accent1">
                    <a:lumMod val="50000"/>
                  </a:schemeClr>
                </a:solidFill>
                <a:latin typeface="Courier New" pitchFamily="8" charset="0"/>
                <a:cs typeface="Arial" charset="0"/>
              </a:rPr>
              <a:t>.</a:t>
            </a:r>
          </a:p>
          <a:p>
            <a:pPr eaLnBrk="1" hangingPunct="1"/>
            <a:r>
              <a:rPr lang="en-GB" sz="600" dirty="0">
                <a:solidFill>
                  <a:schemeClr val="accent1">
                    <a:lumMod val="50000"/>
                  </a:schemeClr>
                </a:solidFill>
                <a:latin typeface="Courier New" pitchFamily="8" charset="0"/>
                <a:cs typeface="Arial" charset="0"/>
              </a:rPr>
              <a:t>REFERENCE   1  (bases 1 to 500)</a:t>
            </a:r>
          </a:p>
          <a:p>
            <a:pPr eaLnBrk="1" hangingPunct="1"/>
            <a:r>
              <a:rPr lang="en-GB" sz="600" dirty="0">
                <a:solidFill>
                  <a:schemeClr val="accent1">
                    <a:lumMod val="50000"/>
                  </a:schemeClr>
                </a:solidFill>
                <a:latin typeface="Courier New" pitchFamily="8" charset="0"/>
                <a:cs typeface="Arial" charset="0"/>
              </a:rPr>
              <a:t>  AUTHORS   </a:t>
            </a:r>
            <a:r>
              <a:rPr lang="en-GB" sz="600" dirty="0" err="1">
                <a:solidFill>
                  <a:schemeClr val="accent1">
                    <a:lumMod val="50000"/>
                  </a:schemeClr>
                </a:solidFill>
                <a:latin typeface="Courier New" pitchFamily="8" charset="0"/>
                <a:cs typeface="Arial" charset="0"/>
              </a:rPr>
              <a:t>Cui,Y</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Chatterjee,A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Liu,Y</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Dumenyo,C.K</a:t>
            </a:r>
            <a:r>
              <a:rPr lang="en-GB" sz="600" dirty="0">
                <a:solidFill>
                  <a:schemeClr val="accent1">
                    <a:lumMod val="50000"/>
                  </a:schemeClr>
                </a:solidFill>
                <a:latin typeface="Courier New" pitchFamily="8" charset="0"/>
                <a:cs typeface="Arial" charset="0"/>
              </a:rPr>
              <a:t>. and </a:t>
            </a:r>
            <a:r>
              <a:rPr lang="en-GB" sz="600" dirty="0" err="1">
                <a:solidFill>
                  <a:schemeClr val="accent1">
                    <a:lumMod val="50000"/>
                  </a:schemeClr>
                </a:solidFill>
                <a:latin typeface="Courier New" pitchFamily="8" charset="0"/>
                <a:cs typeface="Arial" charset="0"/>
              </a:rPr>
              <a:t>Chatterjee,A.K</a:t>
            </a:r>
            <a:r>
              <a:rPr lang="en-GB" sz="600" dirty="0">
                <a:solidFill>
                  <a:schemeClr val="accent1">
                    <a:lumMod val="50000"/>
                  </a:schemeClr>
                </a:solidFill>
                <a:latin typeface="Courier New" pitchFamily="8" charset="0"/>
                <a:cs typeface="Arial" charset="0"/>
              </a:rPr>
              <a:t>.</a:t>
            </a:r>
          </a:p>
          <a:p>
            <a:pPr eaLnBrk="1" hangingPunct="1"/>
            <a:r>
              <a:rPr lang="en-GB" sz="600" dirty="0">
                <a:solidFill>
                  <a:schemeClr val="accent1">
                    <a:lumMod val="50000"/>
                  </a:schemeClr>
                </a:solidFill>
                <a:latin typeface="Courier New" pitchFamily="8" charset="0"/>
                <a:cs typeface="Arial" charset="0"/>
              </a:rPr>
              <a:t>  TITLE     Identification of a global repressor gene, </a:t>
            </a:r>
            <a:r>
              <a:rPr lang="en-GB" sz="600" dirty="0" err="1">
                <a:solidFill>
                  <a:schemeClr val="accent1">
                    <a:lumMod val="50000"/>
                  </a:schemeClr>
                </a:solidFill>
                <a:latin typeface="Courier New" pitchFamily="8" charset="0"/>
                <a:cs typeface="Arial" charset="0"/>
              </a:rPr>
              <a:t>rsmA</a:t>
            </a:r>
            <a:r>
              <a:rPr lang="en-GB" sz="600" dirty="0">
                <a:solidFill>
                  <a:schemeClr val="accent1">
                    <a:lumMod val="50000"/>
                  </a:schemeClr>
                </a:solidFill>
                <a:latin typeface="Courier New" pitchFamily="8" charset="0"/>
                <a:cs typeface="Arial" charset="0"/>
              </a:rPr>
              <a:t>, of </a:t>
            </a:r>
            <a:r>
              <a:rPr lang="en-GB" sz="600" dirty="0" err="1">
                <a:solidFill>
                  <a:schemeClr val="accent1">
                    <a:lumMod val="50000"/>
                  </a:schemeClr>
                </a:solidFill>
                <a:latin typeface="Courier New" pitchFamily="8" charset="0"/>
                <a:cs typeface="Arial" charset="0"/>
              </a:rPr>
              <a:t>Erwinia</a:t>
            </a:r>
            <a:endParaRPr lang="en-GB" sz="600" dirty="0">
              <a:solidFill>
                <a:schemeClr val="accent1">
                  <a:lumMod val="50000"/>
                </a:schemeClr>
              </a:solidFill>
              <a:latin typeface="Courier New" pitchFamily="8" charset="0"/>
              <a:cs typeface="Arial" charset="0"/>
            </a:endParaRPr>
          </a:p>
          <a:p>
            <a:pPr eaLnBrk="1" hangingPunct="1"/>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carotovora</a:t>
            </a:r>
            <a:r>
              <a:rPr lang="en-GB" sz="600" dirty="0">
                <a:solidFill>
                  <a:schemeClr val="accent1">
                    <a:lumMod val="50000"/>
                  </a:schemeClr>
                </a:solidFill>
                <a:latin typeface="Courier New" pitchFamily="8" charset="0"/>
                <a:cs typeface="Arial" charset="0"/>
              </a:rPr>
              <a:t> subsp. </a:t>
            </a:r>
            <a:r>
              <a:rPr lang="en-GB" sz="600" dirty="0" err="1">
                <a:solidFill>
                  <a:schemeClr val="accent1">
                    <a:lumMod val="50000"/>
                  </a:schemeClr>
                </a:solidFill>
                <a:latin typeface="Courier New" pitchFamily="8" charset="0"/>
                <a:cs typeface="Arial" charset="0"/>
              </a:rPr>
              <a:t>carotovora</a:t>
            </a:r>
            <a:r>
              <a:rPr lang="en-GB" sz="600" dirty="0">
                <a:solidFill>
                  <a:schemeClr val="accent1">
                    <a:lumMod val="50000"/>
                  </a:schemeClr>
                </a:solidFill>
                <a:latin typeface="Courier New" pitchFamily="8" charset="0"/>
                <a:cs typeface="Arial" charset="0"/>
              </a:rPr>
              <a:t> that controls extracellular enzymes,</a:t>
            </a:r>
          </a:p>
          <a:p>
            <a:pPr eaLnBrk="1" hangingPunct="1"/>
            <a:r>
              <a:rPr lang="en-GB" sz="600" dirty="0">
                <a:solidFill>
                  <a:schemeClr val="accent1">
                    <a:lumMod val="50000"/>
                  </a:schemeClr>
                </a:solidFill>
                <a:latin typeface="Courier New" pitchFamily="8" charset="0"/>
                <a:cs typeface="Arial" charset="0"/>
              </a:rPr>
              <a:t>            N-(3-oxohexanoyl)-L-</a:t>
            </a:r>
            <a:r>
              <a:rPr lang="en-GB" sz="600" dirty="0" err="1">
                <a:solidFill>
                  <a:schemeClr val="accent1">
                    <a:lumMod val="50000"/>
                  </a:schemeClr>
                </a:solidFill>
                <a:latin typeface="Courier New" pitchFamily="8" charset="0"/>
                <a:cs typeface="Arial" charset="0"/>
              </a:rPr>
              <a:t>homoserine</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lactone</a:t>
            </a:r>
            <a:r>
              <a:rPr lang="en-GB" sz="600" dirty="0">
                <a:solidFill>
                  <a:schemeClr val="accent1">
                    <a:lumMod val="50000"/>
                  </a:schemeClr>
                </a:solidFill>
                <a:latin typeface="Courier New" pitchFamily="8" charset="0"/>
                <a:cs typeface="Arial" charset="0"/>
              </a:rPr>
              <a:t>, and </a:t>
            </a:r>
            <a:r>
              <a:rPr lang="en-GB" sz="600" dirty="0" err="1">
                <a:solidFill>
                  <a:schemeClr val="accent1">
                    <a:lumMod val="50000"/>
                  </a:schemeClr>
                </a:solidFill>
                <a:latin typeface="Courier New" pitchFamily="8" charset="0"/>
                <a:cs typeface="Arial" charset="0"/>
              </a:rPr>
              <a:t>pathogenicity</a:t>
            </a:r>
            <a:r>
              <a:rPr lang="en-GB" sz="600" dirty="0">
                <a:solidFill>
                  <a:schemeClr val="accent1">
                    <a:lumMod val="50000"/>
                  </a:schemeClr>
                </a:solidFill>
                <a:latin typeface="Courier New" pitchFamily="8" charset="0"/>
                <a:cs typeface="Arial" charset="0"/>
              </a:rPr>
              <a:t> in</a:t>
            </a:r>
          </a:p>
          <a:p>
            <a:pPr eaLnBrk="1" hangingPunct="1"/>
            <a:r>
              <a:rPr lang="en-GB" sz="600" dirty="0">
                <a:solidFill>
                  <a:schemeClr val="accent1">
                    <a:lumMod val="50000"/>
                  </a:schemeClr>
                </a:solidFill>
                <a:latin typeface="Courier New" pitchFamily="8" charset="0"/>
                <a:cs typeface="Arial" charset="0"/>
              </a:rPr>
              <a:t>            soft-rotting </a:t>
            </a:r>
            <a:r>
              <a:rPr lang="en-GB" sz="600" dirty="0" err="1">
                <a:solidFill>
                  <a:schemeClr val="accent1">
                    <a:lumMod val="50000"/>
                  </a:schemeClr>
                </a:solidFill>
                <a:latin typeface="Courier New" pitchFamily="8" charset="0"/>
                <a:cs typeface="Arial" charset="0"/>
              </a:rPr>
              <a:t>Erwinia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spp</a:t>
            </a:r>
            <a:endParaRPr lang="en-GB" sz="600" dirty="0">
              <a:solidFill>
                <a:schemeClr val="accent1">
                  <a:lumMod val="50000"/>
                </a:schemeClr>
              </a:solidFill>
              <a:latin typeface="Courier New" pitchFamily="8" charset="0"/>
              <a:cs typeface="Arial" charset="0"/>
            </a:endParaRPr>
          </a:p>
          <a:p>
            <a:pPr eaLnBrk="1" hangingPunct="1"/>
            <a:r>
              <a:rPr lang="en-GB" sz="600" dirty="0">
                <a:solidFill>
                  <a:schemeClr val="accent1">
                    <a:lumMod val="50000"/>
                  </a:schemeClr>
                </a:solidFill>
                <a:latin typeface="Courier New" pitchFamily="8" charset="0"/>
                <a:cs typeface="Arial" charset="0"/>
              </a:rPr>
              <a:t>  JOURNAL   J. </a:t>
            </a:r>
            <a:r>
              <a:rPr lang="en-GB" sz="600" dirty="0" err="1">
                <a:solidFill>
                  <a:schemeClr val="accent1">
                    <a:lumMod val="50000"/>
                  </a:schemeClr>
                </a:solidFill>
                <a:latin typeface="Courier New" pitchFamily="8" charset="0"/>
                <a:cs typeface="Arial" charset="0"/>
              </a:rPr>
              <a:t>Bacteriol</a:t>
            </a:r>
            <a:r>
              <a:rPr lang="en-GB" sz="600" dirty="0">
                <a:solidFill>
                  <a:schemeClr val="accent1">
                    <a:lumMod val="50000"/>
                  </a:schemeClr>
                </a:solidFill>
                <a:latin typeface="Courier New" pitchFamily="8" charset="0"/>
                <a:cs typeface="Arial" charset="0"/>
              </a:rPr>
              <a:t>. 177(17) (1995) In press</a:t>
            </a:r>
          </a:p>
          <a:p>
            <a:pPr eaLnBrk="1" hangingPunct="1"/>
            <a:r>
              <a:rPr lang="en-GB" sz="600" dirty="0">
                <a:solidFill>
                  <a:schemeClr val="accent1">
                    <a:lumMod val="50000"/>
                  </a:schemeClr>
                </a:solidFill>
                <a:latin typeface="Courier New" pitchFamily="8" charset="0"/>
                <a:cs typeface="Arial" charset="0"/>
              </a:rPr>
              <a:t>COMMENT     Original source text: </a:t>
            </a:r>
            <a:r>
              <a:rPr lang="en-GB" sz="600" dirty="0" err="1">
                <a:solidFill>
                  <a:schemeClr val="accent1">
                    <a:lumMod val="50000"/>
                  </a:schemeClr>
                </a:solidFill>
                <a:latin typeface="Courier New" pitchFamily="8" charset="0"/>
                <a:cs typeface="Arial" charset="0"/>
              </a:rPr>
              <a:t>Erwinia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carotovora</a:t>
            </a:r>
            <a:r>
              <a:rPr lang="en-GB" sz="600" dirty="0">
                <a:solidFill>
                  <a:schemeClr val="accent1">
                    <a:lumMod val="50000"/>
                  </a:schemeClr>
                </a:solidFill>
                <a:latin typeface="Courier New" pitchFamily="8" charset="0"/>
                <a:cs typeface="Arial" charset="0"/>
              </a:rPr>
              <a:t> (strain 71, </a:t>
            </a:r>
            <a:r>
              <a:rPr lang="en-GB" sz="600" dirty="0" err="1">
                <a:solidFill>
                  <a:schemeClr val="accent1">
                    <a:lumMod val="50000"/>
                  </a:schemeClr>
                </a:solidFill>
                <a:latin typeface="Courier New" pitchFamily="8" charset="0"/>
                <a:cs typeface="Arial" charset="0"/>
              </a:rPr>
              <a:t>sub_species</a:t>
            </a:r>
            <a:endParaRPr lang="en-GB" sz="600" dirty="0">
              <a:solidFill>
                <a:schemeClr val="accent1">
                  <a:lumMod val="50000"/>
                </a:schemeClr>
              </a:solidFill>
              <a:latin typeface="Courier New" pitchFamily="8" charset="0"/>
              <a:cs typeface="Arial" charset="0"/>
            </a:endParaRPr>
          </a:p>
          <a:p>
            <a:pPr eaLnBrk="1" hangingPunct="1"/>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carotovora</a:t>
            </a:r>
            <a:r>
              <a:rPr lang="en-GB" sz="600" dirty="0">
                <a:solidFill>
                  <a:schemeClr val="accent1">
                    <a:lumMod val="50000"/>
                  </a:schemeClr>
                </a:solidFill>
                <a:latin typeface="Courier New" pitchFamily="8" charset="0"/>
                <a:cs typeface="Arial" charset="0"/>
              </a:rPr>
              <a:t>) DNA.</a:t>
            </a:r>
          </a:p>
          <a:p>
            <a:pPr eaLnBrk="1" hangingPunct="1"/>
            <a:r>
              <a:rPr lang="en-GB" sz="600" dirty="0">
                <a:solidFill>
                  <a:schemeClr val="accent1">
                    <a:lumMod val="50000"/>
                  </a:schemeClr>
                </a:solidFill>
                <a:latin typeface="Courier New" pitchFamily="8" charset="0"/>
                <a:cs typeface="Arial" charset="0"/>
              </a:rPr>
              <a:t>FEATURES             Location/Qualifiers</a:t>
            </a:r>
          </a:p>
          <a:p>
            <a:pPr eaLnBrk="1" hangingPunct="1"/>
            <a:r>
              <a:rPr lang="en-GB" sz="600" dirty="0">
                <a:solidFill>
                  <a:schemeClr val="accent1">
                    <a:lumMod val="50000"/>
                  </a:schemeClr>
                </a:solidFill>
                <a:latin typeface="Courier New" pitchFamily="8" charset="0"/>
                <a:cs typeface="Arial" charset="0"/>
              </a:rPr>
              <a:t>     source          1..500</a:t>
            </a:r>
          </a:p>
          <a:p>
            <a:pPr eaLnBrk="1" hangingPunct="1"/>
            <a:r>
              <a:rPr lang="en-GB" sz="600" dirty="0">
                <a:solidFill>
                  <a:schemeClr val="accent1">
                    <a:lumMod val="50000"/>
                  </a:schemeClr>
                </a:solidFill>
                <a:latin typeface="Courier New" pitchFamily="8" charset="0"/>
                <a:cs typeface="Arial" charset="0"/>
              </a:rPr>
              <a:t>                     /organism="</a:t>
            </a:r>
            <a:r>
              <a:rPr lang="en-GB" sz="600" dirty="0" err="1">
                <a:solidFill>
                  <a:schemeClr val="accent1">
                    <a:lumMod val="50000"/>
                  </a:schemeClr>
                </a:solidFill>
                <a:latin typeface="Courier New" pitchFamily="8" charset="0"/>
                <a:cs typeface="Arial" charset="0"/>
              </a:rPr>
              <a:t>Pectobacterium</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carotovorum</a:t>
            </a:r>
            <a:r>
              <a:rPr lang="en-GB" sz="600" dirty="0">
                <a:solidFill>
                  <a:schemeClr val="accent1">
                    <a:lumMod val="50000"/>
                  </a:schemeClr>
                </a:solidFill>
                <a:latin typeface="Courier New" pitchFamily="8" charset="0"/>
                <a:cs typeface="Arial" charset="0"/>
              </a:rPr>
              <a:t>"</a:t>
            </a:r>
          </a:p>
          <a:p>
            <a:pPr eaLnBrk="1" hangingPunct="1"/>
            <a:r>
              <a:rPr lang="en-GB" sz="600" dirty="0">
                <a:solidFill>
                  <a:schemeClr val="accent1">
                    <a:lumMod val="50000"/>
                  </a:schemeClr>
                </a:solidFill>
                <a:latin typeface="Courier New" pitchFamily="8" charset="0"/>
                <a:cs typeface="Arial" charset="0"/>
              </a:rPr>
              <a:t>                     /strain="71"</a:t>
            </a:r>
          </a:p>
          <a:p>
            <a:pPr eaLnBrk="1" hangingPunct="1"/>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sub_species</a:t>
            </a:r>
            <a:r>
              <a:rPr lang="en-GB" sz="600" dirty="0">
                <a:solidFill>
                  <a:schemeClr val="accent1">
                    <a:lumMod val="50000"/>
                  </a:schemeClr>
                </a:solidFill>
                <a:latin typeface="Courier New" pitchFamily="8" charset="0"/>
                <a:cs typeface="Arial" charset="0"/>
              </a:rPr>
              <a:t>="</a:t>
            </a:r>
            <a:r>
              <a:rPr lang="en-GB" sz="600" dirty="0" err="1">
                <a:solidFill>
                  <a:schemeClr val="accent1">
                    <a:lumMod val="50000"/>
                  </a:schemeClr>
                </a:solidFill>
                <a:latin typeface="Courier New" pitchFamily="8" charset="0"/>
                <a:cs typeface="Arial" charset="0"/>
              </a:rPr>
              <a:t>carotovora</a:t>
            </a:r>
            <a:r>
              <a:rPr lang="en-GB" sz="600" dirty="0">
                <a:solidFill>
                  <a:schemeClr val="accent1">
                    <a:lumMod val="50000"/>
                  </a:schemeClr>
                </a:solidFill>
                <a:latin typeface="Courier New" pitchFamily="8" charset="0"/>
                <a:cs typeface="Arial" charset="0"/>
              </a:rPr>
              <a:t>"</a:t>
            </a:r>
          </a:p>
          <a:p>
            <a:pPr eaLnBrk="1" hangingPunct="1"/>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db_xref</a:t>
            </a:r>
            <a:r>
              <a:rPr lang="en-GB" sz="600" dirty="0">
                <a:solidFill>
                  <a:schemeClr val="accent1">
                    <a:lumMod val="50000"/>
                  </a:schemeClr>
                </a:solidFill>
                <a:latin typeface="Courier New" pitchFamily="8" charset="0"/>
                <a:cs typeface="Arial" charset="0"/>
              </a:rPr>
              <a:t>="taxon:554"</a:t>
            </a:r>
          </a:p>
          <a:p>
            <a:pPr eaLnBrk="1" hangingPunct="1"/>
            <a:r>
              <a:rPr lang="en-GB" sz="600" dirty="0">
                <a:solidFill>
                  <a:schemeClr val="accent1">
                    <a:lumMod val="50000"/>
                  </a:schemeClr>
                </a:solidFill>
                <a:latin typeface="Courier New" pitchFamily="8" charset="0"/>
                <a:cs typeface="Arial" charset="0"/>
              </a:rPr>
              <a:t>     gene            107..431</a:t>
            </a:r>
          </a:p>
          <a:p>
            <a:pPr eaLnBrk="1" hangingPunct="1"/>
            <a:r>
              <a:rPr lang="en-GB" sz="600" dirty="0">
                <a:solidFill>
                  <a:schemeClr val="accent1">
                    <a:lumMod val="50000"/>
                  </a:schemeClr>
                </a:solidFill>
                <a:latin typeface="Courier New" pitchFamily="8" charset="0"/>
                <a:cs typeface="Arial" charset="0"/>
              </a:rPr>
              <a:t>                     /gene="</a:t>
            </a:r>
            <a:r>
              <a:rPr lang="en-GB" sz="600" dirty="0" err="1">
                <a:solidFill>
                  <a:schemeClr val="accent1">
                    <a:lumMod val="50000"/>
                  </a:schemeClr>
                </a:solidFill>
                <a:latin typeface="Courier New" pitchFamily="8" charset="0"/>
                <a:cs typeface="Arial" charset="0"/>
              </a:rPr>
              <a:t>rsmA</a:t>
            </a:r>
            <a:r>
              <a:rPr lang="en-GB" sz="600" dirty="0">
                <a:solidFill>
                  <a:schemeClr val="accent1">
                    <a:lumMod val="50000"/>
                  </a:schemeClr>
                </a:solidFill>
                <a:latin typeface="Courier New" pitchFamily="8" charset="0"/>
                <a:cs typeface="Arial" charset="0"/>
              </a:rPr>
              <a:t>"</a:t>
            </a:r>
          </a:p>
          <a:p>
            <a:pPr eaLnBrk="1" hangingPunct="1"/>
            <a:r>
              <a:rPr lang="en-GB" sz="600" dirty="0">
                <a:solidFill>
                  <a:schemeClr val="accent1">
                    <a:lumMod val="50000"/>
                  </a:schemeClr>
                </a:solidFill>
                <a:latin typeface="Courier New" pitchFamily="8" charset="0"/>
                <a:cs typeface="Arial" charset="0"/>
              </a:rPr>
              <a:t>     -10_signal      107..112</a:t>
            </a:r>
          </a:p>
          <a:p>
            <a:pPr eaLnBrk="1" hangingPunct="1"/>
            <a:r>
              <a:rPr lang="en-GB" sz="600" dirty="0">
                <a:solidFill>
                  <a:schemeClr val="accent1">
                    <a:lumMod val="50000"/>
                  </a:schemeClr>
                </a:solidFill>
                <a:latin typeface="Courier New" pitchFamily="8" charset="0"/>
                <a:cs typeface="Arial" charset="0"/>
              </a:rPr>
              <a:t>                     /gene="</a:t>
            </a:r>
            <a:r>
              <a:rPr lang="en-GB" sz="600" dirty="0" err="1">
                <a:solidFill>
                  <a:schemeClr val="accent1">
                    <a:lumMod val="50000"/>
                  </a:schemeClr>
                </a:solidFill>
                <a:latin typeface="Courier New" pitchFamily="8" charset="0"/>
                <a:cs typeface="Arial" charset="0"/>
              </a:rPr>
              <a:t>rsmA</a:t>
            </a:r>
            <a:r>
              <a:rPr lang="en-GB" sz="600" dirty="0">
                <a:solidFill>
                  <a:schemeClr val="accent1">
                    <a:lumMod val="50000"/>
                  </a:schemeClr>
                </a:solidFill>
                <a:latin typeface="Courier New" pitchFamily="8" charset="0"/>
                <a:cs typeface="Arial" charset="0"/>
              </a:rPr>
              <a:t>"</a:t>
            </a:r>
          </a:p>
          <a:p>
            <a:pPr eaLnBrk="1" hangingPunct="1"/>
            <a:r>
              <a:rPr lang="en-GB" sz="600" dirty="0">
                <a:solidFill>
                  <a:schemeClr val="accent1">
                    <a:lumMod val="50000"/>
                  </a:schemeClr>
                </a:solidFill>
                <a:latin typeface="Courier New" pitchFamily="8" charset="0"/>
                <a:cs typeface="Arial" charset="0"/>
              </a:rPr>
              <a:t>     RBS             235..239</a:t>
            </a:r>
          </a:p>
          <a:p>
            <a:pPr eaLnBrk="1" hangingPunct="1"/>
            <a:r>
              <a:rPr lang="en-GB" sz="600" dirty="0">
                <a:solidFill>
                  <a:schemeClr val="accent1">
                    <a:lumMod val="50000"/>
                  </a:schemeClr>
                </a:solidFill>
                <a:latin typeface="Courier New" pitchFamily="8" charset="0"/>
                <a:cs typeface="Arial" charset="0"/>
              </a:rPr>
              <a:t>                     /gene="</a:t>
            </a:r>
            <a:r>
              <a:rPr lang="en-GB" sz="600" dirty="0" err="1">
                <a:solidFill>
                  <a:schemeClr val="accent1">
                    <a:lumMod val="50000"/>
                  </a:schemeClr>
                </a:solidFill>
                <a:latin typeface="Courier New" pitchFamily="8" charset="0"/>
                <a:cs typeface="Arial" charset="0"/>
              </a:rPr>
              <a:t>rsmA</a:t>
            </a:r>
            <a:r>
              <a:rPr lang="en-GB" sz="600" dirty="0">
                <a:solidFill>
                  <a:schemeClr val="accent1">
                    <a:lumMod val="50000"/>
                  </a:schemeClr>
                </a:solidFill>
                <a:latin typeface="Courier New" pitchFamily="8" charset="0"/>
                <a:cs typeface="Arial" charset="0"/>
              </a:rPr>
              <a:t>"</a:t>
            </a:r>
          </a:p>
          <a:p>
            <a:pPr eaLnBrk="1" hangingPunct="1"/>
            <a:r>
              <a:rPr lang="en-GB" sz="600" dirty="0">
                <a:solidFill>
                  <a:schemeClr val="accent1">
                    <a:lumMod val="50000"/>
                  </a:schemeClr>
                </a:solidFill>
                <a:latin typeface="Courier New" pitchFamily="8" charset="0"/>
                <a:cs typeface="Arial" charset="0"/>
              </a:rPr>
              <a:t>     CDS             246..431</a:t>
            </a:r>
          </a:p>
          <a:p>
            <a:pPr eaLnBrk="1" hangingPunct="1"/>
            <a:r>
              <a:rPr lang="en-GB" sz="600" dirty="0">
                <a:solidFill>
                  <a:schemeClr val="accent1">
                    <a:lumMod val="50000"/>
                  </a:schemeClr>
                </a:solidFill>
                <a:latin typeface="Courier New" pitchFamily="8" charset="0"/>
                <a:cs typeface="Arial" charset="0"/>
              </a:rPr>
              <a:t>                     /gene="</a:t>
            </a:r>
            <a:r>
              <a:rPr lang="en-GB" sz="600" dirty="0" err="1">
                <a:solidFill>
                  <a:schemeClr val="accent1">
                    <a:lumMod val="50000"/>
                  </a:schemeClr>
                </a:solidFill>
                <a:latin typeface="Courier New" pitchFamily="8" charset="0"/>
                <a:cs typeface="Arial" charset="0"/>
              </a:rPr>
              <a:t>rsmA</a:t>
            </a:r>
            <a:r>
              <a:rPr lang="en-GB" sz="600" dirty="0">
                <a:solidFill>
                  <a:schemeClr val="accent1">
                    <a:lumMod val="50000"/>
                  </a:schemeClr>
                </a:solidFill>
                <a:latin typeface="Courier New" pitchFamily="8" charset="0"/>
                <a:cs typeface="Arial" charset="0"/>
              </a:rPr>
              <a:t>"</a:t>
            </a:r>
          </a:p>
          <a:p>
            <a:pPr eaLnBrk="1" hangingPunct="1"/>
            <a:r>
              <a:rPr lang="en-GB" sz="600" dirty="0">
                <a:solidFill>
                  <a:schemeClr val="accent1">
                    <a:lumMod val="50000"/>
                  </a:schemeClr>
                </a:solidFill>
                <a:latin typeface="Courier New" pitchFamily="8" charset="0"/>
                <a:cs typeface="Arial" charset="0"/>
              </a:rPr>
              <a:t>                     /function="global repressor"</a:t>
            </a:r>
          </a:p>
          <a:p>
            <a:pPr eaLnBrk="1" hangingPunct="1"/>
            <a:r>
              <a:rPr lang="en-GB" sz="600" dirty="0">
                <a:solidFill>
                  <a:schemeClr val="accent1">
                    <a:lumMod val="50000"/>
                  </a:schemeClr>
                </a:solidFill>
                <a:latin typeface="Courier New" pitchFamily="8" charset="0"/>
                <a:cs typeface="Arial" charset="0"/>
              </a:rPr>
              <a:t>                     /note="putative"</a:t>
            </a:r>
          </a:p>
          <a:p>
            <a:pPr eaLnBrk="1" hangingPunct="1"/>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codon_start</a:t>
            </a:r>
            <a:r>
              <a:rPr lang="en-GB" sz="600" dirty="0">
                <a:solidFill>
                  <a:schemeClr val="accent1">
                    <a:lumMod val="50000"/>
                  </a:schemeClr>
                </a:solidFill>
                <a:latin typeface="Courier New" pitchFamily="8" charset="0"/>
                <a:cs typeface="Arial" charset="0"/>
              </a:rPr>
              <a:t>=1</a:t>
            </a:r>
          </a:p>
          <a:p>
            <a:pPr eaLnBrk="1" hangingPunct="1"/>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transl_table</a:t>
            </a:r>
            <a:r>
              <a:rPr lang="en-GB" sz="600" dirty="0">
                <a:solidFill>
                  <a:schemeClr val="accent1">
                    <a:lumMod val="50000"/>
                  </a:schemeClr>
                </a:solidFill>
                <a:latin typeface="Courier New" pitchFamily="8" charset="0"/>
                <a:cs typeface="Arial" charset="0"/>
              </a:rPr>
              <a:t>=11</a:t>
            </a:r>
          </a:p>
          <a:p>
            <a:pPr eaLnBrk="1" hangingPunct="1"/>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protein_id</a:t>
            </a:r>
            <a:r>
              <a:rPr lang="en-GB" sz="600" dirty="0">
                <a:solidFill>
                  <a:schemeClr val="accent1">
                    <a:lumMod val="50000"/>
                  </a:schemeClr>
                </a:solidFill>
                <a:latin typeface="Courier New" pitchFamily="8" charset="0"/>
                <a:cs typeface="Arial" charset="0"/>
              </a:rPr>
              <a:t>="AAA74502.1"</a:t>
            </a:r>
          </a:p>
          <a:p>
            <a:pPr eaLnBrk="1" hangingPunct="1"/>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db_xref</a:t>
            </a:r>
            <a:r>
              <a:rPr lang="en-GB" sz="600" dirty="0">
                <a:solidFill>
                  <a:schemeClr val="accent1">
                    <a:lumMod val="50000"/>
                  </a:schemeClr>
                </a:solidFill>
                <a:latin typeface="Courier New" pitchFamily="8" charset="0"/>
                <a:cs typeface="Arial" charset="0"/>
              </a:rPr>
              <a:t>="GI:927032"</a:t>
            </a:r>
          </a:p>
          <a:p>
            <a:pPr eaLnBrk="1" hangingPunct="1"/>
            <a:r>
              <a:rPr lang="en-GB" sz="600" dirty="0">
                <a:solidFill>
                  <a:schemeClr val="accent1">
                    <a:lumMod val="50000"/>
                  </a:schemeClr>
                </a:solidFill>
                <a:latin typeface="Courier New" pitchFamily="8" charset="0"/>
                <a:cs typeface="Arial" charset="0"/>
              </a:rPr>
              <a:t>                     /translation="MLILTRRVGETLIIGDEVTVTVLGVKGNQVRIGVNAPKEVSVHR</a:t>
            </a:r>
          </a:p>
          <a:p>
            <a:pPr eaLnBrk="1" hangingPunct="1"/>
            <a:r>
              <a:rPr lang="en-GB" sz="600" dirty="0">
                <a:solidFill>
                  <a:schemeClr val="accent1">
                    <a:lumMod val="50000"/>
                  </a:schemeClr>
                </a:solidFill>
                <a:latin typeface="Courier New" pitchFamily="8" charset="0"/>
                <a:cs typeface="Arial" charset="0"/>
              </a:rPr>
              <a:t>                     EEIYQRIQAEKSQPTSY"</a:t>
            </a:r>
          </a:p>
          <a:p>
            <a:pPr eaLnBrk="1" hangingPunct="1"/>
            <a:r>
              <a:rPr lang="en-GB" sz="600" dirty="0">
                <a:solidFill>
                  <a:schemeClr val="accent1">
                    <a:lumMod val="50000"/>
                  </a:schemeClr>
                </a:solidFill>
                <a:latin typeface="Courier New" pitchFamily="8" charset="0"/>
                <a:cs typeface="Arial" charset="0"/>
              </a:rPr>
              <a:t>BASE COUNT      140 a    101 c    120 g    139 t</a:t>
            </a:r>
          </a:p>
          <a:p>
            <a:pPr eaLnBrk="1" hangingPunct="1"/>
            <a:r>
              <a:rPr lang="en-GB" sz="600" dirty="0">
                <a:solidFill>
                  <a:schemeClr val="accent1">
                    <a:lumMod val="50000"/>
                  </a:schemeClr>
                </a:solidFill>
                <a:latin typeface="Courier New" pitchFamily="8" charset="0"/>
                <a:cs typeface="Arial" charset="0"/>
              </a:rPr>
              <a:t>ORIGIN      </a:t>
            </a:r>
          </a:p>
          <a:p>
            <a:pPr eaLnBrk="1" hangingPunct="1"/>
            <a:r>
              <a:rPr lang="en-GB" sz="600" dirty="0">
                <a:solidFill>
                  <a:schemeClr val="accent1">
                    <a:lumMod val="50000"/>
                  </a:schemeClr>
                </a:solidFill>
                <a:latin typeface="Courier New" pitchFamily="8" charset="0"/>
                <a:cs typeface="Arial" charset="0"/>
              </a:rPr>
              <a:t>        1 </a:t>
            </a:r>
            <a:r>
              <a:rPr lang="en-GB" sz="600" dirty="0" err="1">
                <a:solidFill>
                  <a:schemeClr val="accent1">
                    <a:lumMod val="50000"/>
                  </a:schemeClr>
                </a:solidFill>
                <a:latin typeface="Courier New" pitchFamily="8" charset="0"/>
                <a:cs typeface="Arial" charset="0"/>
              </a:rPr>
              <a:t>ggatccggca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agcaggatag</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aaagtgtgtt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accttcagat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attctgaagc</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tttacatgct</a:t>
            </a:r>
            <a:endParaRPr lang="en-GB" sz="600" dirty="0">
              <a:solidFill>
                <a:schemeClr val="accent1">
                  <a:lumMod val="50000"/>
                </a:schemeClr>
              </a:solidFill>
              <a:latin typeface="Courier New" pitchFamily="8" charset="0"/>
              <a:cs typeface="Arial" charset="0"/>
            </a:endParaRPr>
          </a:p>
          <a:p>
            <a:pPr eaLnBrk="1" hangingPunct="1"/>
            <a:r>
              <a:rPr lang="en-GB" sz="600" dirty="0">
                <a:solidFill>
                  <a:schemeClr val="accent1">
                    <a:lumMod val="50000"/>
                  </a:schemeClr>
                </a:solidFill>
                <a:latin typeface="Courier New" pitchFamily="8" charset="0"/>
                <a:cs typeface="Arial" charset="0"/>
              </a:rPr>
              <a:t>       61 </a:t>
            </a:r>
            <a:r>
              <a:rPr lang="en-GB" sz="600" dirty="0" err="1">
                <a:solidFill>
                  <a:schemeClr val="accent1">
                    <a:lumMod val="50000"/>
                  </a:schemeClr>
                </a:solidFill>
                <a:latin typeface="Courier New" pitchFamily="8" charset="0"/>
                <a:cs typeface="Arial" charset="0"/>
              </a:rPr>
              <a:t>cagttctgtt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gttgtgataa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caaaagcaca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agctactgat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atcgactaaa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ctaacaagta</a:t>
            </a:r>
            <a:endParaRPr lang="en-GB" sz="600" dirty="0">
              <a:solidFill>
                <a:schemeClr val="accent1">
                  <a:lumMod val="50000"/>
                </a:schemeClr>
              </a:solidFill>
              <a:latin typeface="Courier New" pitchFamily="8" charset="0"/>
              <a:cs typeface="Arial" charset="0"/>
            </a:endParaRPr>
          </a:p>
          <a:p>
            <a:pPr eaLnBrk="1" hangingPunct="1"/>
            <a:r>
              <a:rPr lang="en-GB" sz="600" dirty="0">
                <a:solidFill>
                  <a:schemeClr val="accent1">
                    <a:lumMod val="50000"/>
                  </a:schemeClr>
                </a:solidFill>
                <a:latin typeface="Courier New" pitchFamily="8" charset="0"/>
                <a:cs typeface="Arial" charset="0"/>
              </a:rPr>
              <a:t>      121 </a:t>
            </a:r>
            <a:r>
              <a:rPr lang="en-GB" sz="600" dirty="0" err="1">
                <a:solidFill>
                  <a:schemeClr val="accent1">
                    <a:lumMod val="50000"/>
                  </a:schemeClr>
                </a:solidFill>
                <a:latin typeface="Courier New" pitchFamily="8" charset="0"/>
                <a:cs typeface="Arial" charset="0"/>
              </a:rPr>
              <a:t>gtgacaaacc</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ggagtgtgat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ggtgtggtta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taccatcgtc</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taggtttacg</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ttttcacagc</a:t>
            </a:r>
            <a:endParaRPr lang="en-GB" sz="600" dirty="0">
              <a:solidFill>
                <a:schemeClr val="accent1">
                  <a:lumMod val="50000"/>
                </a:schemeClr>
              </a:solidFill>
              <a:latin typeface="Courier New" pitchFamily="8" charset="0"/>
              <a:cs typeface="Arial" charset="0"/>
            </a:endParaRPr>
          </a:p>
          <a:p>
            <a:pPr eaLnBrk="1" hangingPunct="1"/>
            <a:r>
              <a:rPr lang="en-GB" sz="600" dirty="0">
                <a:solidFill>
                  <a:schemeClr val="accent1">
                    <a:lumMod val="50000"/>
                  </a:schemeClr>
                </a:solidFill>
                <a:latin typeface="Courier New" pitchFamily="8" charset="0"/>
                <a:cs typeface="Arial" charset="0"/>
              </a:rPr>
              <a:t>      181 </a:t>
            </a:r>
            <a:r>
              <a:rPr lang="en-GB" sz="600" dirty="0" err="1">
                <a:solidFill>
                  <a:schemeClr val="accent1">
                    <a:lumMod val="50000"/>
                  </a:schemeClr>
                </a:solidFill>
                <a:latin typeface="Courier New" pitchFamily="8" charset="0"/>
                <a:cs typeface="Arial" charset="0"/>
              </a:rPr>
              <a:t>acatgatgga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taatggcggg</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gagacagaga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gacccgactc</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tttataatct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ttcaaggagc</a:t>
            </a:r>
            <a:endParaRPr lang="en-GB" sz="600" dirty="0">
              <a:solidFill>
                <a:schemeClr val="accent1">
                  <a:lumMod val="50000"/>
                </a:schemeClr>
              </a:solidFill>
              <a:latin typeface="Courier New" pitchFamily="8" charset="0"/>
              <a:cs typeface="Arial" charset="0"/>
            </a:endParaRPr>
          </a:p>
          <a:p>
            <a:pPr eaLnBrk="1" hangingPunct="1"/>
            <a:r>
              <a:rPr lang="en-GB" sz="600" dirty="0">
                <a:solidFill>
                  <a:schemeClr val="accent1">
                    <a:lumMod val="50000"/>
                  </a:schemeClr>
                </a:solidFill>
                <a:latin typeface="Courier New" pitchFamily="8" charset="0"/>
                <a:cs typeface="Arial" charset="0"/>
              </a:rPr>
              <a:t>      241 </a:t>
            </a:r>
            <a:r>
              <a:rPr lang="en-GB" sz="600" dirty="0" err="1">
                <a:solidFill>
                  <a:schemeClr val="accent1">
                    <a:lumMod val="50000"/>
                  </a:schemeClr>
                </a:solidFill>
                <a:latin typeface="Courier New" pitchFamily="8" charset="0"/>
                <a:cs typeface="Arial" charset="0"/>
              </a:rPr>
              <a:t>aaagaatgct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tattttgact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cgtcgagttg</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gcgaaaccct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catcatcggc</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gatgaggtaa</a:t>
            </a:r>
            <a:endParaRPr lang="en-GB" sz="600" dirty="0">
              <a:solidFill>
                <a:schemeClr val="accent1">
                  <a:lumMod val="50000"/>
                </a:schemeClr>
              </a:solidFill>
              <a:latin typeface="Courier New" pitchFamily="8" charset="0"/>
              <a:cs typeface="Arial" charset="0"/>
            </a:endParaRPr>
          </a:p>
          <a:p>
            <a:pPr eaLnBrk="1" hangingPunct="1"/>
            <a:r>
              <a:rPr lang="en-GB" sz="600" dirty="0">
                <a:solidFill>
                  <a:schemeClr val="accent1">
                    <a:lumMod val="50000"/>
                  </a:schemeClr>
                </a:solidFill>
                <a:latin typeface="Courier New" pitchFamily="8" charset="0"/>
                <a:cs typeface="Arial" charset="0"/>
              </a:rPr>
              <a:t>      301 </a:t>
            </a:r>
            <a:r>
              <a:rPr lang="en-GB" sz="600" dirty="0" err="1">
                <a:solidFill>
                  <a:schemeClr val="accent1">
                    <a:lumMod val="50000"/>
                  </a:schemeClr>
                </a:solidFill>
                <a:latin typeface="Courier New" pitchFamily="8" charset="0"/>
                <a:cs typeface="Arial" charset="0"/>
              </a:rPr>
              <a:t>cggttaccgt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attaggagtg</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aaaggcaacc</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aggtgcgtat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tggtgttaat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gcacctaaag</a:t>
            </a:r>
            <a:endParaRPr lang="en-GB" sz="600" dirty="0">
              <a:solidFill>
                <a:schemeClr val="accent1">
                  <a:lumMod val="50000"/>
                </a:schemeClr>
              </a:solidFill>
              <a:latin typeface="Courier New" pitchFamily="8" charset="0"/>
              <a:cs typeface="Arial" charset="0"/>
            </a:endParaRPr>
          </a:p>
          <a:p>
            <a:pPr eaLnBrk="1" hangingPunct="1"/>
            <a:r>
              <a:rPr lang="en-GB" sz="600" dirty="0">
                <a:solidFill>
                  <a:schemeClr val="accent1">
                    <a:lumMod val="50000"/>
                  </a:schemeClr>
                </a:solidFill>
                <a:latin typeface="Courier New" pitchFamily="8" charset="0"/>
                <a:cs typeface="Arial" charset="0"/>
              </a:rPr>
              <a:t>      361 </a:t>
            </a:r>
            <a:r>
              <a:rPr lang="en-GB" sz="600" dirty="0" err="1">
                <a:solidFill>
                  <a:schemeClr val="accent1">
                    <a:lumMod val="50000"/>
                  </a:schemeClr>
                </a:solidFill>
                <a:latin typeface="Courier New" pitchFamily="8" charset="0"/>
                <a:cs typeface="Arial" charset="0"/>
              </a:rPr>
              <a:t>aggtttctgt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ccaccgtgaa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gagatctatc</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agcgtattca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ggccgaaaaa</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tctcaaccaa</a:t>
            </a:r>
            <a:endParaRPr lang="en-GB" sz="600" dirty="0">
              <a:solidFill>
                <a:schemeClr val="accent1">
                  <a:lumMod val="50000"/>
                </a:schemeClr>
              </a:solidFill>
              <a:latin typeface="Courier New" pitchFamily="8" charset="0"/>
              <a:cs typeface="Arial" charset="0"/>
            </a:endParaRPr>
          </a:p>
          <a:p>
            <a:pPr eaLnBrk="1" hangingPunct="1"/>
            <a:r>
              <a:rPr lang="en-GB" sz="600" dirty="0">
                <a:solidFill>
                  <a:schemeClr val="accent1">
                    <a:lumMod val="50000"/>
                  </a:schemeClr>
                </a:solidFill>
                <a:latin typeface="Courier New" pitchFamily="8" charset="0"/>
                <a:cs typeface="Arial" charset="0"/>
              </a:rPr>
              <a:t>      421 </a:t>
            </a:r>
            <a:r>
              <a:rPr lang="en-GB" sz="600" dirty="0" err="1">
                <a:solidFill>
                  <a:schemeClr val="accent1">
                    <a:lumMod val="50000"/>
                  </a:schemeClr>
                </a:solidFill>
                <a:latin typeface="Courier New" pitchFamily="8" charset="0"/>
                <a:cs typeface="Arial" charset="0"/>
              </a:rPr>
              <a:t>cgtcatattg</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attgacaatg</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cgtctcgtgt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tcgcgggacg</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caattgttat</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ttccggtttt</a:t>
            </a:r>
            <a:endParaRPr lang="en-GB" sz="600" dirty="0">
              <a:solidFill>
                <a:schemeClr val="accent1">
                  <a:lumMod val="50000"/>
                </a:schemeClr>
              </a:solidFill>
              <a:latin typeface="Courier New" pitchFamily="8" charset="0"/>
              <a:cs typeface="Arial" charset="0"/>
            </a:endParaRPr>
          </a:p>
          <a:p>
            <a:pPr eaLnBrk="1" hangingPunct="1"/>
            <a:r>
              <a:rPr lang="en-GB" sz="600" dirty="0">
                <a:solidFill>
                  <a:schemeClr val="accent1">
                    <a:lumMod val="50000"/>
                  </a:schemeClr>
                </a:solidFill>
                <a:latin typeface="Courier New" pitchFamily="8" charset="0"/>
                <a:cs typeface="Arial" charset="0"/>
              </a:rPr>
              <a:t>      481 </a:t>
            </a:r>
            <a:r>
              <a:rPr lang="en-GB" sz="600" dirty="0" err="1">
                <a:solidFill>
                  <a:schemeClr val="accent1">
                    <a:lumMod val="50000"/>
                  </a:schemeClr>
                </a:solidFill>
                <a:latin typeface="Courier New" pitchFamily="8" charset="0"/>
                <a:cs typeface="Arial" charset="0"/>
              </a:rPr>
              <a:t>tcccccacac</a:t>
            </a:r>
            <a:r>
              <a:rPr lang="en-GB" sz="600" dirty="0">
                <a:solidFill>
                  <a:schemeClr val="accent1">
                    <a:lumMod val="50000"/>
                  </a:schemeClr>
                </a:solidFill>
                <a:latin typeface="Courier New" pitchFamily="8" charset="0"/>
                <a:cs typeface="Arial" charset="0"/>
              </a:rPr>
              <a:t> </a:t>
            </a:r>
            <a:r>
              <a:rPr lang="en-GB" sz="600" dirty="0" err="1">
                <a:solidFill>
                  <a:schemeClr val="accent1">
                    <a:lumMod val="50000"/>
                  </a:schemeClr>
                </a:solidFill>
                <a:latin typeface="Courier New" pitchFamily="8" charset="0"/>
                <a:cs typeface="Arial" charset="0"/>
              </a:rPr>
              <a:t>atttatcgat</a:t>
            </a:r>
            <a:endParaRPr lang="en-GB" sz="600" dirty="0">
              <a:solidFill>
                <a:schemeClr val="accent1">
                  <a:lumMod val="50000"/>
                </a:schemeClr>
              </a:solidFill>
              <a:latin typeface="Courier New" pitchFamily="8" charset="0"/>
              <a:cs typeface="Arial" charset="0"/>
            </a:endParaRPr>
          </a:p>
          <a:p>
            <a:pPr eaLnBrk="1" hangingPunct="1"/>
            <a:r>
              <a:rPr lang="en-GB" sz="600" dirty="0">
                <a:solidFill>
                  <a:schemeClr val="accent1">
                    <a:lumMod val="50000"/>
                  </a:schemeClr>
                </a:solidFill>
                <a:latin typeface="Times New Roman" pitchFamily="8" charset="0"/>
                <a:cs typeface="Arial" charset="0"/>
              </a:rPr>
              <a:t>//</a:t>
            </a:r>
          </a:p>
          <a:p>
            <a:pPr eaLnBrk="1" hangingPunct="1"/>
            <a:endParaRPr lang="en-GB" sz="600" dirty="0">
              <a:solidFill>
                <a:schemeClr val="accent1">
                  <a:lumMod val="50000"/>
                </a:schemeClr>
              </a:solidFill>
              <a:latin typeface="Times New Roman" pitchFamily="8" charset="0"/>
              <a:cs typeface="Arial" charset="0"/>
            </a:endParaRPr>
          </a:p>
        </p:txBody>
      </p:sp>
      <p:sp>
        <p:nvSpPr>
          <p:cNvPr id="17413" name="Text Box 5"/>
          <p:cNvSpPr txBox="1">
            <a:spLocks noChangeArrowheads="1"/>
          </p:cNvSpPr>
          <p:nvPr/>
        </p:nvSpPr>
        <p:spPr bwMode="auto">
          <a:xfrm>
            <a:off x="5940425" y="115888"/>
            <a:ext cx="1833563" cy="579437"/>
          </a:xfrm>
          <a:prstGeom prst="rect">
            <a:avLst/>
          </a:prstGeom>
          <a:noFill/>
          <a:ln w="9525">
            <a:noFill/>
            <a:miter lim="800000"/>
            <a:headEnd/>
            <a:tailEnd/>
          </a:ln>
          <a:effectLst/>
        </p:spPr>
        <p:txBody>
          <a:bodyPr wrap="none">
            <a:spAutoFit/>
          </a:bodyPr>
          <a:lstStyle/>
          <a:p>
            <a:pPr eaLnBrk="1" hangingPunct="1"/>
            <a:r>
              <a:rPr lang="en-GB" sz="3200">
                <a:solidFill>
                  <a:schemeClr val="accent2"/>
                </a:solidFill>
                <a:cs typeface="Arial" charset="0"/>
              </a:rPr>
              <a:t>Genbank</a:t>
            </a:r>
          </a:p>
        </p:txBody>
      </p:sp>
      <p:sp>
        <p:nvSpPr>
          <p:cNvPr id="9" name="Text Box 7"/>
          <p:cNvSpPr txBox="1">
            <a:spLocks noChangeArrowheads="1"/>
          </p:cNvSpPr>
          <p:nvPr/>
        </p:nvSpPr>
        <p:spPr bwMode="auto">
          <a:xfrm>
            <a:off x="3824680" y="980728"/>
            <a:ext cx="747320" cy="276999"/>
          </a:xfrm>
          <a:prstGeom prst="rect">
            <a:avLst/>
          </a:prstGeom>
          <a:noFill/>
          <a:ln w="9525">
            <a:noFill/>
            <a:miter lim="800000"/>
            <a:headEnd/>
            <a:tailEnd/>
          </a:ln>
          <a:effectLst/>
        </p:spPr>
        <p:txBody>
          <a:bodyPr wrap="none">
            <a:spAutoFit/>
          </a:bodyPr>
          <a:lstStyle/>
          <a:p>
            <a:pPr eaLnBrk="1" hangingPunct="1"/>
            <a:r>
              <a:rPr lang="en-GB" sz="1200" b="1" dirty="0">
                <a:effectLst>
                  <a:outerShdw blurRad="38100" dist="38100" dir="2700000" algn="tl">
                    <a:srgbClr val="000000">
                      <a:alpha val="43137"/>
                    </a:srgbClr>
                  </a:outerShdw>
                </a:effectLst>
                <a:latin typeface="Century Gothic" pitchFamily="34" charset="0"/>
                <a:cs typeface="Arial" charset="0"/>
              </a:rPr>
              <a:t>Header</a:t>
            </a:r>
          </a:p>
        </p:txBody>
      </p:sp>
      <p:sp>
        <p:nvSpPr>
          <p:cNvPr id="10" name="Text Box 8"/>
          <p:cNvSpPr txBox="1">
            <a:spLocks noChangeArrowheads="1"/>
          </p:cNvSpPr>
          <p:nvPr/>
        </p:nvSpPr>
        <p:spPr bwMode="auto">
          <a:xfrm>
            <a:off x="3779912" y="4005064"/>
            <a:ext cx="1026243" cy="276999"/>
          </a:xfrm>
          <a:prstGeom prst="rect">
            <a:avLst/>
          </a:prstGeom>
          <a:noFill/>
          <a:ln w="9525">
            <a:noFill/>
            <a:miter lim="800000"/>
            <a:headEnd/>
            <a:tailEnd/>
          </a:ln>
          <a:effectLst/>
        </p:spPr>
        <p:txBody>
          <a:bodyPr wrap="none">
            <a:spAutoFit/>
          </a:bodyPr>
          <a:lstStyle/>
          <a:p>
            <a:pPr eaLnBrk="1" hangingPunct="1"/>
            <a:r>
              <a:rPr lang="en-GB" sz="1200" b="1" dirty="0">
                <a:effectLst>
                  <a:outerShdw blurRad="38100" dist="38100" dir="2700000" algn="tl">
                    <a:srgbClr val="000000">
                      <a:alpha val="43137"/>
                    </a:srgbClr>
                  </a:outerShdw>
                </a:effectLst>
                <a:latin typeface="Century Gothic" pitchFamily="34" charset="0"/>
                <a:cs typeface="Arial" charset="0"/>
              </a:rPr>
              <a:t>Annotation</a:t>
            </a:r>
          </a:p>
        </p:txBody>
      </p:sp>
      <p:sp>
        <p:nvSpPr>
          <p:cNvPr id="11" name="Text Box 9"/>
          <p:cNvSpPr txBox="1">
            <a:spLocks noChangeArrowheads="1"/>
          </p:cNvSpPr>
          <p:nvPr/>
        </p:nvSpPr>
        <p:spPr bwMode="auto">
          <a:xfrm>
            <a:off x="4283968" y="5949280"/>
            <a:ext cx="950901" cy="276999"/>
          </a:xfrm>
          <a:prstGeom prst="rect">
            <a:avLst/>
          </a:prstGeom>
          <a:noFill/>
          <a:ln w="9525">
            <a:noFill/>
            <a:miter lim="800000"/>
            <a:headEnd/>
            <a:tailEnd/>
          </a:ln>
          <a:effectLst/>
        </p:spPr>
        <p:txBody>
          <a:bodyPr wrap="none">
            <a:spAutoFit/>
          </a:bodyPr>
          <a:lstStyle/>
          <a:p>
            <a:pPr eaLnBrk="1" hangingPunct="1"/>
            <a:r>
              <a:rPr lang="en-GB" sz="1200" b="1" dirty="0">
                <a:effectLst>
                  <a:outerShdw blurRad="38100" dist="38100" dir="2700000" algn="tl">
                    <a:srgbClr val="000000">
                      <a:alpha val="43137"/>
                    </a:srgbClr>
                  </a:outerShdw>
                </a:effectLst>
                <a:latin typeface="Century Gothic" pitchFamily="34" charset="0"/>
                <a:cs typeface="Arial" charset="0"/>
              </a:rPr>
              <a:t>Sequence</a:t>
            </a:r>
          </a:p>
        </p:txBody>
      </p:sp>
      <p:sp>
        <p:nvSpPr>
          <p:cNvPr id="15" name="Text Box 10"/>
          <p:cNvSpPr txBox="1">
            <a:spLocks noChangeArrowheads="1"/>
          </p:cNvSpPr>
          <p:nvPr/>
        </p:nvSpPr>
        <p:spPr bwMode="auto">
          <a:xfrm>
            <a:off x="2699792" y="-27384"/>
            <a:ext cx="1539875" cy="938719"/>
          </a:xfrm>
          <a:prstGeom prst="rect">
            <a:avLst/>
          </a:prstGeom>
          <a:noFill/>
          <a:ln w="9525">
            <a:noFill/>
            <a:miter lim="800000"/>
            <a:headEnd/>
            <a:tailEnd/>
          </a:ln>
          <a:effectLst/>
        </p:spPr>
        <p:txBody>
          <a:bodyPr>
            <a:spAutoFit/>
          </a:bodyPr>
          <a:lstStyle/>
          <a:p>
            <a:pPr eaLnBrk="1" hangingPunct="1"/>
            <a:r>
              <a:rPr lang="en-GB" sz="1100" b="1" dirty="0">
                <a:effectLst>
                  <a:outerShdw blurRad="38100" dist="38100" dir="2700000" algn="tl">
                    <a:srgbClr val="000000">
                      <a:alpha val="43137"/>
                    </a:srgbClr>
                  </a:outerShdw>
                </a:effectLst>
                <a:latin typeface="Century Gothic" pitchFamily="34" charset="0"/>
                <a:cs typeface="Arial" charset="0"/>
              </a:rPr>
              <a:t>Two-character line code indicates the type of information contained in the line</a:t>
            </a:r>
          </a:p>
        </p:txBody>
      </p:sp>
      <p:sp>
        <p:nvSpPr>
          <p:cNvPr id="16" name="Line 11"/>
          <p:cNvSpPr>
            <a:spLocks noChangeShapeType="1"/>
          </p:cNvSpPr>
          <p:nvPr/>
        </p:nvSpPr>
        <p:spPr bwMode="auto">
          <a:xfrm flipH="1">
            <a:off x="683568" y="404664"/>
            <a:ext cx="2016224" cy="792088"/>
          </a:xfrm>
          <a:prstGeom prst="line">
            <a:avLst/>
          </a:prstGeom>
          <a:noFill/>
          <a:ln w="9525">
            <a:solidFill>
              <a:schemeClr val="tx1"/>
            </a:solidFill>
            <a:round/>
            <a:headEnd/>
            <a:tailEnd type="triangle" w="med" len="med"/>
          </a:ln>
          <a:effectLst/>
        </p:spPr>
        <p:txBody>
          <a:bodyPr/>
          <a:lstStyle/>
          <a:p>
            <a:endParaRPr lang="es-UY"/>
          </a:p>
        </p:txBody>
      </p:sp>
      <p:sp>
        <p:nvSpPr>
          <p:cNvPr id="17" name="Text Box 12"/>
          <p:cNvSpPr txBox="1">
            <a:spLocks noChangeArrowheads="1"/>
          </p:cNvSpPr>
          <p:nvPr/>
        </p:nvSpPr>
        <p:spPr bwMode="auto">
          <a:xfrm>
            <a:off x="0" y="3789040"/>
            <a:ext cx="930275" cy="261610"/>
          </a:xfrm>
          <a:prstGeom prst="rect">
            <a:avLst/>
          </a:prstGeom>
          <a:noFill/>
          <a:ln w="9525">
            <a:noFill/>
            <a:miter lim="800000"/>
            <a:headEnd/>
            <a:tailEnd/>
          </a:ln>
          <a:effectLst/>
        </p:spPr>
        <p:txBody>
          <a:bodyPr>
            <a:spAutoFit/>
          </a:bodyPr>
          <a:lstStyle/>
          <a:p>
            <a:pPr eaLnBrk="1" hangingPunct="1"/>
            <a:r>
              <a:rPr lang="en-GB" sz="1100" b="1" dirty="0">
                <a:effectLst>
                  <a:outerShdw blurRad="38100" dist="38100" dir="2700000" algn="tl">
                    <a:srgbClr val="000000">
                      <a:alpha val="43137"/>
                    </a:srgbClr>
                  </a:outerShdw>
                </a:effectLst>
                <a:latin typeface="Century Gothic" pitchFamily="34" charset="0"/>
                <a:cs typeface="Arial" charset="0"/>
              </a:rPr>
              <a:t>Qualifier</a:t>
            </a:r>
          </a:p>
        </p:txBody>
      </p:sp>
      <p:sp>
        <p:nvSpPr>
          <p:cNvPr id="18" name="Text Box 13"/>
          <p:cNvSpPr txBox="1">
            <a:spLocks noChangeArrowheads="1"/>
          </p:cNvSpPr>
          <p:nvPr/>
        </p:nvSpPr>
        <p:spPr bwMode="auto">
          <a:xfrm>
            <a:off x="0" y="2564904"/>
            <a:ext cx="738932" cy="430887"/>
          </a:xfrm>
          <a:prstGeom prst="rect">
            <a:avLst/>
          </a:prstGeom>
          <a:noFill/>
          <a:ln w="9525">
            <a:noFill/>
            <a:miter lim="800000"/>
            <a:headEnd/>
            <a:tailEnd/>
          </a:ln>
          <a:effectLst/>
        </p:spPr>
        <p:txBody>
          <a:bodyPr wrap="square">
            <a:spAutoFit/>
          </a:bodyPr>
          <a:lstStyle/>
          <a:p>
            <a:pPr eaLnBrk="1" hangingPunct="1"/>
            <a:r>
              <a:rPr lang="en-GB" sz="1100" b="1" dirty="0">
                <a:effectLst>
                  <a:outerShdw blurRad="38100" dist="38100" dir="2700000" algn="tl">
                    <a:srgbClr val="000000">
                      <a:alpha val="43137"/>
                    </a:srgbClr>
                  </a:outerShdw>
                </a:effectLst>
                <a:latin typeface="Century Gothic" pitchFamily="34" charset="0"/>
                <a:cs typeface="Arial" charset="0"/>
              </a:rPr>
              <a:t>Feature Key</a:t>
            </a:r>
          </a:p>
        </p:txBody>
      </p:sp>
      <p:sp>
        <p:nvSpPr>
          <p:cNvPr id="19" name="Line 14"/>
          <p:cNvSpPr>
            <a:spLocks noChangeShapeType="1"/>
          </p:cNvSpPr>
          <p:nvPr/>
        </p:nvSpPr>
        <p:spPr bwMode="auto">
          <a:xfrm>
            <a:off x="179512" y="4077072"/>
            <a:ext cx="1282700" cy="292100"/>
          </a:xfrm>
          <a:prstGeom prst="line">
            <a:avLst/>
          </a:prstGeom>
          <a:noFill/>
          <a:ln w="9525">
            <a:solidFill>
              <a:schemeClr val="tx1"/>
            </a:solidFill>
            <a:round/>
            <a:headEnd/>
            <a:tailEnd type="triangle" w="med" len="med"/>
          </a:ln>
          <a:effectLst/>
        </p:spPr>
        <p:txBody>
          <a:bodyPr/>
          <a:lstStyle/>
          <a:p>
            <a:endParaRPr lang="es-UY"/>
          </a:p>
        </p:txBody>
      </p:sp>
      <p:sp>
        <p:nvSpPr>
          <p:cNvPr id="20" name="Line 15"/>
          <p:cNvSpPr>
            <a:spLocks noChangeShapeType="1"/>
          </p:cNvSpPr>
          <p:nvPr/>
        </p:nvSpPr>
        <p:spPr bwMode="auto">
          <a:xfrm>
            <a:off x="395536" y="2852936"/>
            <a:ext cx="343396" cy="710718"/>
          </a:xfrm>
          <a:prstGeom prst="line">
            <a:avLst/>
          </a:prstGeom>
          <a:noFill/>
          <a:ln w="9525">
            <a:solidFill>
              <a:schemeClr val="tx1"/>
            </a:solidFill>
            <a:round/>
            <a:headEnd/>
            <a:tailEnd type="triangle" w="med" len="med"/>
          </a:ln>
          <a:effectLst/>
        </p:spPr>
        <p:txBody>
          <a:bodyPr/>
          <a:lstStyle/>
          <a:p>
            <a:endParaRPr lang="es-UY"/>
          </a:p>
        </p:txBody>
      </p:sp>
      <p:sp>
        <p:nvSpPr>
          <p:cNvPr id="21" name="Rectangle 20"/>
          <p:cNvSpPr/>
          <p:nvPr/>
        </p:nvSpPr>
        <p:spPr>
          <a:xfrm>
            <a:off x="395536" y="764704"/>
            <a:ext cx="3744416" cy="2664296"/>
          </a:xfrm>
          <a:prstGeom prst="rect">
            <a:avLst/>
          </a:prstGeom>
          <a:solidFill>
            <a:schemeClr val="accent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UY"/>
          </a:p>
        </p:txBody>
      </p:sp>
      <p:sp>
        <p:nvSpPr>
          <p:cNvPr id="22" name="Rectangle 21"/>
          <p:cNvSpPr/>
          <p:nvPr/>
        </p:nvSpPr>
        <p:spPr>
          <a:xfrm>
            <a:off x="4716016" y="836712"/>
            <a:ext cx="3744416" cy="1843742"/>
          </a:xfrm>
          <a:prstGeom prst="rect">
            <a:avLst/>
          </a:prstGeom>
          <a:solidFill>
            <a:schemeClr val="accent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UY"/>
          </a:p>
        </p:txBody>
      </p:sp>
      <p:sp>
        <p:nvSpPr>
          <p:cNvPr id="23" name="Rectangle 22"/>
          <p:cNvSpPr/>
          <p:nvPr/>
        </p:nvSpPr>
        <p:spPr>
          <a:xfrm>
            <a:off x="395536" y="3472542"/>
            <a:ext cx="3744416" cy="2016224"/>
          </a:xfrm>
          <a:prstGeom prst="rect">
            <a:avLst/>
          </a:prstGeom>
          <a:solidFill>
            <a:srgbClr val="FFC00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UY"/>
          </a:p>
        </p:txBody>
      </p:sp>
      <p:sp>
        <p:nvSpPr>
          <p:cNvPr id="24" name="Rectangle 23"/>
          <p:cNvSpPr/>
          <p:nvPr/>
        </p:nvSpPr>
        <p:spPr>
          <a:xfrm>
            <a:off x="4716016" y="2636912"/>
            <a:ext cx="3744416" cy="2016224"/>
          </a:xfrm>
          <a:prstGeom prst="rect">
            <a:avLst/>
          </a:prstGeom>
          <a:solidFill>
            <a:srgbClr val="FFC00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UY"/>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blinds(horizontal)">
                                      <p:cBhvr>
                                        <p:cTn id="10" dur="500"/>
                                        <p:tgtEl>
                                          <p:spTgt spid="21"/>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blinds(horizontal)">
                                      <p:cBhvr>
                                        <p:cTn id="13" dur="500"/>
                                        <p:tgtEl>
                                          <p:spTgt spid="22"/>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blinds(horizontal)">
                                      <p:cBhvr>
                                        <p:cTn id="18" dur="500"/>
                                        <p:tgtEl>
                                          <p:spTgt spid="23"/>
                                        </p:tgtEl>
                                      </p:cBhvr>
                                    </p:animEffect>
                                  </p:childTnLst>
                                </p:cTn>
                              </p:par>
                              <p:par>
                                <p:cTn id="19" presetID="1" presetClass="entr" presetSubtype="0" fill="hold" grpId="1"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par>
                                <p:cTn id="21" presetID="3" presetClass="entr" presetSubtype="10" fill="hold" grpId="0" nodeType="with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blinds(horizontal)">
                                      <p:cBhvr>
                                        <p:cTn id="23" dur="500"/>
                                        <p:tgtEl>
                                          <p:spTgt spid="24"/>
                                        </p:tgtEl>
                                      </p:cBhvr>
                                    </p:animEffect>
                                  </p:childTnLst>
                                </p:cTn>
                              </p:par>
                              <p:par>
                                <p:cTn id="24" presetID="1" presetClass="entr" presetSubtype="0" fill="hold" grpId="1" nodeType="withEffect">
                                  <p:stCondLst>
                                    <p:cond delay="0"/>
                                  </p:stCondLst>
                                  <p:childTnLst>
                                    <p:set>
                                      <p:cBhvr>
                                        <p:cTn id="25" dur="1" fill="hold">
                                          <p:stCondLst>
                                            <p:cond delay="0"/>
                                          </p:stCondLst>
                                        </p:cTn>
                                        <p:tgtEl>
                                          <p:spTgt spid="24"/>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20"/>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18"/>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17"/>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19"/>
                                        </p:tgtEl>
                                        <p:attrNameLst>
                                          <p:attrName>style.visibility</p:attrName>
                                        </p:attrNameLst>
                                      </p:cBhvr>
                                      <p:to>
                                        <p:strVal val="visible"/>
                                      </p:to>
                                    </p:set>
                                  </p:childTnLst>
                                </p:cTn>
                              </p:par>
                            </p:childTnLst>
                          </p:cTn>
                        </p:par>
                        <p:par>
                          <p:cTn id="36" fill="hold">
                            <p:stCondLst>
                              <p:cond delay="0"/>
                            </p:stCondLst>
                            <p:childTnLst>
                              <p:par>
                                <p:cTn id="37" presetID="1" presetClass="entr" presetSubtype="0" fill="hold" grpId="0" nodeType="after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childTnLst>
                          </p:cTn>
                        </p:par>
                        <p:par>
                          <p:cTn id="39" fill="hold">
                            <p:stCondLst>
                              <p:cond delay="0"/>
                            </p:stCondLst>
                            <p:childTnLst>
                              <p:par>
                                <p:cTn id="40" presetID="1" presetClass="entr" presetSubtype="0" fill="hold" grpId="0" nodeType="afterEffect">
                                  <p:stCondLst>
                                    <p:cond delay="0"/>
                                  </p:stCondLst>
                                  <p:childTnLst>
                                    <p:set>
                                      <p:cBhvr>
                                        <p:cTn id="41" dur="1" fill="hold">
                                          <p:stCondLst>
                                            <p:cond delay="0"/>
                                          </p:stCondLst>
                                        </p:cTn>
                                        <p:tgtEl>
                                          <p:spTgt spid="16"/>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0" nodeType="clickEffect">
                                  <p:stCondLst>
                                    <p:cond delay="0"/>
                                  </p:stCondLst>
                                  <p:childTnLst>
                                    <p:set>
                                      <p:cBhvr>
                                        <p:cTn id="45"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5" grpId="0"/>
      <p:bldP spid="16" grpId="0" animBg="1"/>
      <p:bldP spid="17" grpId="0"/>
      <p:bldP spid="18" grpId="0"/>
      <p:bldP spid="19" grpId="0" animBg="1"/>
      <p:bldP spid="20" grpId="0" animBg="1"/>
      <p:bldP spid="21" grpId="0" animBg="1"/>
      <p:bldP spid="22" grpId="0" animBg="1"/>
      <p:bldP spid="23" grpId="0" animBg="1"/>
      <p:bldP spid="23" grpId="1" animBg="1"/>
      <p:bldP spid="24" grpId="0" animBg="1"/>
      <p:bldP spid="24"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helix"/>
          <p:cNvPicPr>
            <a:picLocks noChangeAspect="1" noChangeArrowheads="1"/>
          </p:cNvPicPr>
          <p:nvPr/>
        </p:nvPicPr>
        <p:blipFill>
          <a:blip r:embed="rId3" cstate="print"/>
          <a:srcRect/>
          <a:stretch>
            <a:fillRect/>
          </a:stretch>
        </p:blipFill>
        <p:spPr bwMode="auto">
          <a:xfrm>
            <a:off x="381000" y="132735"/>
            <a:ext cx="454025" cy="419100"/>
          </a:xfrm>
          <a:prstGeom prst="rect">
            <a:avLst/>
          </a:prstGeom>
          <a:noFill/>
        </p:spPr>
      </p:pic>
      <p:sp>
        <p:nvSpPr>
          <p:cNvPr id="21507" name="Text Box 3"/>
          <p:cNvSpPr txBox="1">
            <a:spLocks noChangeArrowheads="1"/>
          </p:cNvSpPr>
          <p:nvPr/>
        </p:nvSpPr>
        <p:spPr bwMode="auto">
          <a:xfrm>
            <a:off x="4040188" y="288925"/>
            <a:ext cx="1739900" cy="457200"/>
          </a:xfrm>
          <a:prstGeom prst="rect">
            <a:avLst/>
          </a:prstGeom>
          <a:noFill/>
          <a:ln w="9525">
            <a:noFill/>
            <a:miter lim="800000"/>
            <a:headEnd/>
            <a:tailEnd/>
          </a:ln>
          <a:effectLst/>
        </p:spPr>
        <p:txBody>
          <a:bodyPr>
            <a:spAutoFit/>
          </a:bodyPr>
          <a:lstStyle/>
          <a:p>
            <a:r>
              <a:rPr lang="en-US">
                <a:solidFill>
                  <a:srgbClr val="0066FF"/>
                </a:solidFill>
                <a:latin typeface="Helvetica" pitchFamily="8" charset="0"/>
                <a:cs typeface="Arial" charset="0"/>
              </a:rPr>
              <a:t>Artemis </a:t>
            </a:r>
          </a:p>
        </p:txBody>
      </p:sp>
      <p:pic>
        <p:nvPicPr>
          <p:cNvPr id="21508" name="Picture 4" descr="art_dna_tab"/>
          <p:cNvPicPr preferRelativeResize="0">
            <a:picLocks noChangeAspect="1" noChangeArrowheads="1"/>
          </p:cNvPicPr>
          <p:nvPr/>
        </p:nvPicPr>
        <p:blipFill>
          <a:blip r:embed="rId4" cstate="print"/>
          <a:srcRect/>
          <a:stretch>
            <a:fillRect/>
          </a:stretch>
        </p:blipFill>
        <p:spPr bwMode="auto">
          <a:xfrm>
            <a:off x="2032000" y="1143000"/>
            <a:ext cx="6227763" cy="5227638"/>
          </a:xfrm>
          <a:prstGeom prst="rect">
            <a:avLst/>
          </a:prstGeom>
          <a:noFill/>
        </p:spPr>
      </p:pic>
      <p:grpSp>
        <p:nvGrpSpPr>
          <p:cNvPr id="2" name="Group 5"/>
          <p:cNvGrpSpPr>
            <a:grpSpLocks/>
          </p:cNvGrpSpPr>
          <p:nvPr/>
        </p:nvGrpSpPr>
        <p:grpSpPr bwMode="auto">
          <a:xfrm>
            <a:off x="5740400" y="3810000"/>
            <a:ext cx="3556000" cy="1208088"/>
            <a:chOff x="3552" y="2400"/>
            <a:chExt cx="2240" cy="761"/>
          </a:xfrm>
        </p:grpSpPr>
        <p:sp>
          <p:nvSpPr>
            <p:cNvPr id="21510" name="Line 6"/>
            <p:cNvSpPr>
              <a:spLocks noChangeAspect="1" noChangeShapeType="1"/>
            </p:cNvSpPr>
            <p:nvPr/>
          </p:nvSpPr>
          <p:spPr bwMode="auto">
            <a:xfrm rot="-222542" flipH="1" flipV="1">
              <a:off x="3552" y="2400"/>
              <a:ext cx="1620" cy="497"/>
            </a:xfrm>
            <a:prstGeom prst="line">
              <a:avLst/>
            </a:prstGeom>
            <a:noFill/>
            <a:ln w="19050">
              <a:solidFill>
                <a:schemeClr val="tx1"/>
              </a:solidFill>
              <a:round/>
              <a:headEnd/>
              <a:tailEnd type="triangle" w="med" len="med"/>
            </a:ln>
            <a:effectLst/>
          </p:spPr>
          <p:txBody>
            <a:bodyPr/>
            <a:lstStyle/>
            <a:p>
              <a:endParaRPr lang="es-UY"/>
            </a:p>
          </p:txBody>
        </p:sp>
        <p:sp>
          <p:nvSpPr>
            <p:cNvPr id="21511" name="Line 7"/>
            <p:cNvSpPr>
              <a:spLocks noChangeAspect="1" noChangeShapeType="1"/>
            </p:cNvSpPr>
            <p:nvPr/>
          </p:nvSpPr>
          <p:spPr bwMode="auto">
            <a:xfrm flipH="1">
              <a:off x="4052" y="2972"/>
              <a:ext cx="1145" cy="189"/>
            </a:xfrm>
            <a:prstGeom prst="line">
              <a:avLst/>
            </a:prstGeom>
            <a:noFill/>
            <a:ln w="19050">
              <a:solidFill>
                <a:schemeClr val="tx1"/>
              </a:solidFill>
              <a:round/>
              <a:headEnd/>
              <a:tailEnd type="triangle" w="med" len="med"/>
            </a:ln>
            <a:effectLst/>
          </p:spPr>
          <p:txBody>
            <a:bodyPr/>
            <a:lstStyle/>
            <a:p>
              <a:endParaRPr lang="es-UY"/>
            </a:p>
          </p:txBody>
        </p:sp>
        <p:sp>
          <p:nvSpPr>
            <p:cNvPr id="21512" name="Text Box 8"/>
            <p:cNvSpPr txBox="1">
              <a:spLocks noChangeArrowheads="1"/>
            </p:cNvSpPr>
            <p:nvPr/>
          </p:nvSpPr>
          <p:spPr bwMode="auto">
            <a:xfrm>
              <a:off x="5168" y="2816"/>
              <a:ext cx="624" cy="212"/>
            </a:xfrm>
            <a:prstGeom prst="rect">
              <a:avLst/>
            </a:prstGeom>
            <a:noFill/>
            <a:ln w="9525">
              <a:noFill/>
              <a:miter lim="800000"/>
              <a:headEnd/>
              <a:tailEnd/>
            </a:ln>
            <a:effectLst/>
          </p:spPr>
          <p:txBody>
            <a:bodyPr>
              <a:spAutoFit/>
            </a:bodyPr>
            <a:lstStyle/>
            <a:p>
              <a:pPr eaLnBrk="1" hangingPunct="1"/>
              <a:r>
                <a:rPr lang="en-GB" sz="1600">
                  <a:solidFill>
                    <a:schemeClr val="accent2"/>
                  </a:solidFill>
                  <a:cs typeface="Arial" charset="0"/>
                </a:rPr>
                <a:t>Sliders</a:t>
              </a:r>
            </a:p>
          </p:txBody>
        </p:sp>
      </p:grpSp>
      <p:grpSp>
        <p:nvGrpSpPr>
          <p:cNvPr id="3" name="Group 9"/>
          <p:cNvGrpSpPr>
            <a:grpSpLocks/>
          </p:cNvGrpSpPr>
          <p:nvPr/>
        </p:nvGrpSpPr>
        <p:grpSpPr bwMode="auto">
          <a:xfrm>
            <a:off x="8153400" y="2895600"/>
            <a:ext cx="1143000" cy="2384425"/>
            <a:chOff x="5072" y="1824"/>
            <a:chExt cx="720" cy="1502"/>
          </a:xfrm>
        </p:grpSpPr>
        <p:sp>
          <p:nvSpPr>
            <p:cNvPr id="21514" name="Line 10"/>
            <p:cNvSpPr>
              <a:spLocks noChangeAspect="1" noChangeShapeType="1"/>
            </p:cNvSpPr>
            <p:nvPr/>
          </p:nvSpPr>
          <p:spPr bwMode="auto">
            <a:xfrm flipH="1" flipV="1">
              <a:off x="5072" y="1824"/>
              <a:ext cx="325" cy="208"/>
            </a:xfrm>
            <a:prstGeom prst="line">
              <a:avLst/>
            </a:prstGeom>
            <a:noFill/>
            <a:ln w="19050">
              <a:solidFill>
                <a:schemeClr val="tx1"/>
              </a:solidFill>
              <a:round/>
              <a:headEnd/>
              <a:tailEnd type="triangle" w="med" len="med"/>
            </a:ln>
            <a:effectLst/>
          </p:spPr>
          <p:txBody>
            <a:bodyPr/>
            <a:lstStyle/>
            <a:p>
              <a:endParaRPr lang="es-UY"/>
            </a:p>
          </p:txBody>
        </p:sp>
        <p:sp>
          <p:nvSpPr>
            <p:cNvPr id="21515" name="Line 11"/>
            <p:cNvSpPr>
              <a:spLocks noChangeAspect="1" noChangeShapeType="1"/>
            </p:cNvSpPr>
            <p:nvPr/>
          </p:nvSpPr>
          <p:spPr bwMode="auto">
            <a:xfrm flipH="1">
              <a:off x="5087" y="2204"/>
              <a:ext cx="337" cy="536"/>
            </a:xfrm>
            <a:prstGeom prst="line">
              <a:avLst/>
            </a:prstGeom>
            <a:noFill/>
            <a:ln w="19050">
              <a:solidFill>
                <a:schemeClr val="tx1"/>
              </a:solidFill>
              <a:round/>
              <a:headEnd/>
              <a:tailEnd type="triangle" w="med" len="med"/>
            </a:ln>
            <a:effectLst/>
          </p:spPr>
          <p:txBody>
            <a:bodyPr/>
            <a:lstStyle/>
            <a:p>
              <a:endParaRPr lang="es-UY"/>
            </a:p>
          </p:txBody>
        </p:sp>
        <p:sp>
          <p:nvSpPr>
            <p:cNvPr id="21516" name="Line 12"/>
            <p:cNvSpPr>
              <a:spLocks noChangeAspect="1" noChangeShapeType="1"/>
            </p:cNvSpPr>
            <p:nvPr/>
          </p:nvSpPr>
          <p:spPr bwMode="auto">
            <a:xfrm rot="18313660" flipH="1">
              <a:off x="4727" y="2629"/>
              <a:ext cx="1149" cy="246"/>
            </a:xfrm>
            <a:prstGeom prst="line">
              <a:avLst/>
            </a:prstGeom>
            <a:noFill/>
            <a:ln w="19050">
              <a:solidFill>
                <a:schemeClr val="tx1"/>
              </a:solidFill>
              <a:round/>
              <a:headEnd/>
              <a:tailEnd type="triangle" w="med" len="med"/>
            </a:ln>
            <a:effectLst/>
          </p:spPr>
          <p:txBody>
            <a:bodyPr/>
            <a:lstStyle/>
            <a:p>
              <a:endParaRPr lang="es-UY"/>
            </a:p>
          </p:txBody>
        </p:sp>
        <p:sp>
          <p:nvSpPr>
            <p:cNvPr id="21517" name="Text Box 13"/>
            <p:cNvSpPr txBox="1">
              <a:spLocks noChangeArrowheads="1"/>
            </p:cNvSpPr>
            <p:nvPr/>
          </p:nvSpPr>
          <p:spPr bwMode="auto">
            <a:xfrm>
              <a:off x="5168" y="2016"/>
              <a:ext cx="624" cy="212"/>
            </a:xfrm>
            <a:prstGeom prst="rect">
              <a:avLst/>
            </a:prstGeom>
            <a:noFill/>
            <a:ln w="9525">
              <a:noFill/>
              <a:miter lim="800000"/>
              <a:headEnd/>
              <a:tailEnd/>
            </a:ln>
            <a:effectLst/>
          </p:spPr>
          <p:txBody>
            <a:bodyPr>
              <a:spAutoFit/>
            </a:bodyPr>
            <a:lstStyle/>
            <a:p>
              <a:pPr eaLnBrk="1" hangingPunct="1"/>
              <a:r>
                <a:rPr lang="en-GB" sz="1600">
                  <a:solidFill>
                    <a:schemeClr val="accent2"/>
                  </a:solidFill>
                  <a:cs typeface="Arial" charset="0"/>
                </a:rPr>
                <a:t>Sliders</a:t>
              </a:r>
            </a:p>
          </p:txBody>
        </p:sp>
      </p:grpSp>
      <p:grpSp>
        <p:nvGrpSpPr>
          <p:cNvPr id="4" name="Group 14"/>
          <p:cNvGrpSpPr>
            <a:grpSpLocks/>
          </p:cNvGrpSpPr>
          <p:nvPr/>
        </p:nvGrpSpPr>
        <p:grpSpPr bwMode="auto">
          <a:xfrm>
            <a:off x="33338" y="1231900"/>
            <a:ext cx="1935162" cy="336550"/>
            <a:chOff x="8" y="776"/>
            <a:chExt cx="1219" cy="212"/>
          </a:xfrm>
        </p:grpSpPr>
        <p:sp>
          <p:nvSpPr>
            <p:cNvPr id="21519" name="AutoShape 15"/>
            <p:cNvSpPr>
              <a:spLocks noChangeAspect="1"/>
            </p:cNvSpPr>
            <p:nvPr/>
          </p:nvSpPr>
          <p:spPr bwMode="auto">
            <a:xfrm>
              <a:off x="1146" y="813"/>
              <a:ext cx="81" cy="145"/>
            </a:xfrm>
            <a:prstGeom prst="leftBrace">
              <a:avLst>
                <a:gd name="adj1" fmla="val 14918"/>
                <a:gd name="adj2" fmla="val 50000"/>
              </a:avLst>
            </a:prstGeom>
            <a:noFill/>
            <a:ln w="19050">
              <a:solidFill>
                <a:schemeClr val="tx1"/>
              </a:solidFill>
              <a:round/>
              <a:headEnd/>
              <a:tailEnd/>
            </a:ln>
            <a:effectLst/>
          </p:spPr>
          <p:txBody>
            <a:bodyPr wrap="none" anchor="ctr"/>
            <a:lstStyle/>
            <a:p>
              <a:endParaRPr lang="es-UY"/>
            </a:p>
          </p:txBody>
        </p:sp>
        <p:sp>
          <p:nvSpPr>
            <p:cNvPr id="21520" name="Text Box 16"/>
            <p:cNvSpPr txBox="1">
              <a:spLocks noChangeArrowheads="1"/>
            </p:cNvSpPr>
            <p:nvPr/>
          </p:nvSpPr>
          <p:spPr bwMode="auto">
            <a:xfrm>
              <a:off x="8" y="776"/>
              <a:ext cx="1176" cy="212"/>
            </a:xfrm>
            <a:prstGeom prst="rect">
              <a:avLst/>
            </a:prstGeom>
            <a:noFill/>
            <a:ln w="19050">
              <a:noFill/>
              <a:miter lim="800000"/>
              <a:headEnd/>
              <a:tailEnd/>
            </a:ln>
            <a:effectLst/>
          </p:spPr>
          <p:txBody>
            <a:bodyPr wrap="none">
              <a:spAutoFit/>
            </a:bodyPr>
            <a:lstStyle/>
            <a:p>
              <a:pPr eaLnBrk="1" hangingPunct="1"/>
              <a:r>
                <a:rPr lang="en-GB" sz="1600">
                  <a:solidFill>
                    <a:srgbClr val="FF0000"/>
                  </a:solidFill>
                  <a:cs typeface="Arial" charset="0"/>
                </a:rPr>
                <a:t>Drop Down Menus</a:t>
              </a:r>
            </a:p>
          </p:txBody>
        </p:sp>
      </p:grpSp>
      <p:grpSp>
        <p:nvGrpSpPr>
          <p:cNvPr id="5" name="Group 17"/>
          <p:cNvGrpSpPr>
            <a:grpSpLocks/>
          </p:cNvGrpSpPr>
          <p:nvPr/>
        </p:nvGrpSpPr>
        <p:grpSpPr bwMode="auto">
          <a:xfrm>
            <a:off x="33338" y="1530350"/>
            <a:ext cx="1947862" cy="374650"/>
            <a:chOff x="0" y="964"/>
            <a:chExt cx="1227" cy="236"/>
          </a:xfrm>
        </p:grpSpPr>
        <p:sp>
          <p:nvSpPr>
            <p:cNvPr id="21522" name="AutoShape 18"/>
            <p:cNvSpPr>
              <a:spLocks noChangeAspect="1"/>
            </p:cNvSpPr>
            <p:nvPr/>
          </p:nvSpPr>
          <p:spPr bwMode="auto">
            <a:xfrm>
              <a:off x="1146" y="964"/>
              <a:ext cx="81" cy="236"/>
            </a:xfrm>
            <a:prstGeom prst="leftBrace">
              <a:avLst>
                <a:gd name="adj1" fmla="val 24280"/>
                <a:gd name="adj2" fmla="val 50000"/>
              </a:avLst>
            </a:prstGeom>
            <a:noFill/>
            <a:ln w="19050">
              <a:solidFill>
                <a:schemeClr val="tx1"/>
              </a:solidFill>
              <a:round/>
              <a:headEnd/>
              <a:tailEnd/>
            </a:ln>
            <a:effectLst/>
          </p:spPr>
          <p:txBody>
            <a:bodyPr wrap="none" anchor="ctr"/>
            <a:lstStyle/>
            <a:p>
              <a:endParaRPr lang="es-UY"/>
            </a:p>
          </p:txBody>
        </p:sp>
        <p:sp>
          <p:nvSpPr>
            <p:cNvPr id="21523" name="Text Box 19"/>
            <p:cNvSpPr txBox="1">
              <a:spLocks noChangeArrowheads="1"/>
            </p:cNvSpPr>
            <p:nvPr/>
          </p:nvSpPr>
          <p:spPr bwMode="auto">
            <a:xfrm>
              <a:off x="0" y="988"/>
              <a:ext cx="1098" cy="212"/>
            </a:xfrm>
            <a:prstGeom prst="rect">
              <a:avLst/>
            </a:prstGeom>
            <a:noFill/>
            <a:ln w="19050">
              <a:noFill/>
              <a:miter lim="800000"/>
              <a:headEnd/>
              <a:tailEnd/>
            </a:ln>
            <a:effectLst/>
          </p:spPr>
          <p:txBody>
            <a:bodyPr wrap="none">
              <a:spAutoFit/>
            </a:bodyPr>
            <a:lstStyle/>
            <a:p>
              <a:pPr eaLnBrk="1" hangingPunct="1"/>
              <a:r>
                <a:rPr lang="en-GB" sz="1600">
                  <a:solidFill>
                    <a:srgbClr val="FF0000"/>
                  </a:solidFill>
                  <a:cs typeface="Arial" charset="0"/>
                </a:rPr>
                <a:t>Entry Button Line</a:t>
              </a:r>
            </a:p>
          </p:txBody>
        </p:sp>
      </p:grpSp>
      <p:grpSp>
        <p:nvGrpSpPr>
          <p:cNvPr id="6" name="Group 20"/>
          <p:cNvGrpSpPr>
            <a:grpSpLocks/>
          </p:cNvGrpSpPr>
          <p:nvPr/>
        </p:nvGrpSpPr>
        <p:grpSpPr bwMode="auto">
          <a:xfrm>
            <a:off x="33338" y="1905000"/>
            <a:ext cx="1947862" cy="1911350"/>
            <a:chOff x="0" y="1200"/>
            <a:chExt cx="1227" cy="1204"/>
          </a:xfrm>
        </p:grpSpPr>
        <p:sp>
          <p:nvSpPr>
            <p:cNvPr id="21525" name="AutoShape 21"/>
            <p:cNvSpPr>
              <a:spLocks noChangeAspect="1"/>
            </p:cNvSpPr>
            <p:nvPr/>
          </p:nvSpPr>
          <p:spPr bwMode="auto">
            <a:xfrm>
              <a:off x="1146" y="1200"/>
              <a:ext cx="81" cy="1204"/>
            </a:xfrm>
            <a:prstGeom prst="leftBrace">
              <a:avLst>
                <a:gd name="adj1" fmla="val 123868"/>
                <a:gd name="adj2" fmla="val 50000"/>
              </a:avLst>
            </a:prstGeom>
            <a:noFill/>
            <a:ln w="19050">
              <a:solidFill>
                <a:schemeClr val="tx1"/>
              </a:solidFill>
              <a:round/>
              <a:headEnd/>
              <a:tailEnd/>
            </a:ln>
            <a:effectLst/>
          </p:spPr>
          <p:txBody>
            <a:bodyPr wrap="none" anchor="ctr"/>
            <a:lstStyle/>
            <a:p>
              <a:endParaRPr lang="es-UY"/>
            </a:p>
          </p:txBody>
        </p:sp>
        <p:sp>
          <p:nvSpPr>
            <p:cNvPr id="21526" name="Text Box 22"/>
            <p:cNvSpPr txBox="1">
              <a:spLocks noChangeArrowheads="1"/>
            </p:cNvSpPr>
            <p:nvPr/>
          </p:nvSpPr>
          <p:spPr bwMode="auto">
            <a:xfrm>
              <a:off x="0" y="1660"/>
              <a:ext cx="1056" cy="366"/>
            </a:xfrm>
            <a:prstGeom prst="rect">
              <a:avLst/>
            </a:prstGeom>
            <a:noFill/>
            <a:ln w="19050">
              <a:noFill/>
              <a:miter lim="800000"/>
              <a:headEnd/>
              <a:tailEnd/>
            </a:ln>
            <a:effectLst/>
          </p:spPr>
          <p:txBody>
            <a:bodyPr>
              <a:spAutoFit/>
            </a:bodyPr>
            <a:lstStyle/>
            <a:p>
              <a:pPr eaLnBrk="1" hangingPunct="1"/>
              <a:r>
                <a:rPr lang="en-GB" sz="1600">
                  <a:solidFill>
                    <a:srgbClr val="FF0000"/>
                  </a:solidFill>
                  <a:cs typeface="Arial" charset="0"/>
                </a:rPr>
                <a:t>Main Sequence View Panel</a:t>
              </a:r>
            </a:p>
          </p:txBody>
        </p:sp>
      </p:grpSp>
      <p:grpSp>
        <p:nvGrpSpPr>
          <p:cNvPr id="7" name="Group 23"/>
          <p:cNvGrpSpPr>
            <a:grpSpLocks/>
          </p:cNvGrpSpPr>
          <p:nvPr/>
        </p:nvGrpSpPr>
        <p:grpSpPr bwMode="auto">
          <a:xfrm>
            <a:off x="33338" y="3937000"/>
            <a:ext cx="1947862" cy="1019175"/>
            <a:chOff x="0" y="2480"/>
            <a:chExt cx="1227" cy="642"/>
          </a:xfrm>
        </p:grpSpPr>
        <p:sp>
          <p:nvSpPr>
            <p:cNvPr id="21528" name="AutoShape 24"/>
            <p:cNvSpPr>
              <a:spLocks noChangeAspect="1"/>
            </p:cNvSpPr>
            <p:nvPr/>
          </p:nvSpPr>
          <p:spPr bwMode="auto">
            <a:xfrm>
              <a:off x="1146" y="2480"/>
              <a:ext cx="81" cy="642"/>
            </a:xfrm>
            <a:prstGeom prst="leftBrace">
              <a:avLst>
                <a:gd name="adj1" fmla="val 66049"/>
                <a:gd name="adj2" fmla="val 50000"/>
              </a:avLst>
            </a:prstGeom>
            <a:noFill/>
            <a:ln w="19050">
              <a:solidFill>
                <a:schemeClr val="tx1"/>
              </a:solidFill>
              <a:round/>
              <a:headEnd/>
              <a:tailEnd/>
            </a:ln>
            <a:effectLst/>
          </p:spPr>
          <p:txBody>
            <a:bodyPr wrap="none" anchor="ctr"/>
            <a:lstStyle/>
            <a:p>
              <a:endParaRPr lang="es-UY"/>
            </a:p>
          </p:txBody>
        </p:sp>
        <p:sp>
          <p:nvSpPr>
            <p:cNvPr id="21529" name="Text Box 25"/>
            <p:cNvSpPr txBox="1">
              <a:spLocks noChangeArrowheads="1"/>
            </p:cNvSpPr>
            <p:nvPr/>
          </p:nvSpPr>
          <p:spPr bwMode="auto">
            <a:xfrm>
              <a:off x="0" y="2544"/>
              <a:ext cx="1056" cy="520"/>
            </a:xfrm>
            <a:prstGeom prst="rect">
              <a:avLst/>
            </a:prstGeom>
            <a:noFill/>
            <a:ln w="19050">
              <a:noFill/>
              <a:miter lim="800000"/>
              <a:headEnd/>
              <a:tailEnd/>
            </a:ln>
            <a:effectLst/>
          </p:spPr>
          <p:txBody>
            <a:bodyPr>
              <a:spAutoFit/>
            </a:bodyPr>
            <a:lstStyle/>
            <a:p>
              <a:pPr eaLnBrk="1" hangingPunct="1"/>
              <a:r>
                <a:rPr lang="en-GB" sz="1600">
                  <a:solidFill>
                    <a:srgbClr val="FF0000"/>
                  </a:solidFill>
                  <a:cs typeface="Arial" charset="0"/>
                </a:rPr>
                <a:t>Magnified Sequence View Panel</a:t>
              </a:r>
            </a:p>
          </p:txBody>
        </p:sp>
      </p:grpSp>
      <p:grpSp>
        <p:nvGrpSpPr>
          <p:cNvPr id="8" name="Group 26"/>
          <p:cNvGrpSpPr>
            <a:grpSpLocks/>
          </p:cNvGrpSpPr>
          <p:nvPr/>
        </p:nvGrpSpPr>
        <p:grpSpPr bwMode="auto">
          <a:xfrm>
            <a:off x="33338" y="5076825"/>
            <a:ext cx="1947862" cy="1258888"/>
            <a:chOff x="0" y="3198"/>
            <a:chExt cx="1227" cy="793"/>
          </a:xfrm>
        </p:grpSpPr>
        <p:sp>
          <p:nvSpPr>
            <p:cNvPr id="21531" name="AutoShape 27"/>
            <p:cNvSpPr>
              <a:spLocks noChangeAspect="1"/>
            </p:cNvSpPr>
            <p:nvPr/>
          </p:nvSpPr>
          <p:spPr bwMode="auto">
            <a:xfrm>
              <a:off x="1146" y="3198"/>
              <a:ext cx="81" cy="793"/>
            </a:xfrm>
            <a:prstGeom prst="leftBrace">
              <a:avLst>
                <a:gd name="adj1" fmla="val 81584"/>
                <a:gd name="adj2" fmla="val 50000"/>
              </a:avLst>
            </a:prstGeom>
            <a:noFill/>
            <a:ln w="19050">
              <a:solidFill>
                <a:schemeClr val="tx1"/>
              </a:solidFill>
              <a:round/>
              <a:headEnd/>
              <a:tailEnd/>
            </a:ln>
            <a:effectLst/>
          </p:spPr>
          <p:txBody>
            <a:bodyPr wrap="none" anchor="ctr"/>
            <a:lstStyle/>
            <a:p>
              <a:endParaRPr lang="es-UY"/>
            </a:p>
          </p:txBody>
        </p:sp>
        <p:sp>
          <p:nvSpPr>
            <p:cNvPr id="21532" name="Text Box 28"/>
            <p:cNvSpPr txBox="1">
              <a:spLocks noChangeArrowheads="1"/>
            </p:cNvSpPr>
            <p:nvPr/>
          </p:nvSpPr>
          <p:spPr bwMode="auto">
            <a:xfrm>
              <a:off x="0" y="3460"/>
              <a:ext cx="1056" cy="212"/>
            </a:xfrm>
            <a:prstGeom prst="rect">
              <a:avLst/>
            </a:prstGeom>
            <a:noFill/>
            <a:ln w="19050">
              <a:noFill/>
              <a:miter lim="800000"/>
              <a:headEnd/>
              <a:tailEnd/>
            </a:ln>
            <a:effectLst/>
          </p:spPr>
          <p:txBody>
            <a:bodyPr>
              <a:spAutoFit/>
            </a:bodyPr>
            <a:lstStyle/>
            <a:p>
              <a:pPr eaLnBrk="1" hangingPunct="1"/>
              <a:r>
                <a:rPr lang="en-GB" sz="1600">
                  <a:solidFill>
                    <a:srgbClr val="FF0000"/>
                  </a:solidFill>
                  <a:cs typeface="Arial" charset="0"/>
                </a:rPr>
                <a:t>Feature Menu</a:t>
              </a:r>
            </a:p>
          </p:txBody>
        </p:sp>
      </p:grpSp>
      <p:grpSp>
        <p:nvGrpSpPr>
          <p:cNvPr id="9" name="Group 29"/>
          <p:cNvGrpSpPr>
            <a:grpSpLocks/>
          </p:cNvGrpSpPr>
          <p:nvPr/>
        </p:nvGrpSpPr>
        <p:grpSpPr bwMode="auto">
          <a:xfrm>
            <a:off x="33338" y="1231900"/>
            <a:ext cx="1935162" cy="336550"/>
            <a:chOff x="8" y="776"/>
            <a:chExt cx="1219" cy="212"/>
          </a:xfrm>
        </p:grpSpPr>
        <p:sp>
          <p:nvSpPr>
            <p:cNvPr id="21534" name="AutoShape 30"/>
            <p:cNvSpPr>
              <a:spLocks noChangeAspect="1"/>
            </p:cNvSpPr>
            <p:nvPr/>
          </p:nvSpPr>
          <p:spPr bwMode="auto">
            <a:xfrm>
              <a:off x="1146" y="813"/>
              <a:ext cx="81" cy="145"/>
            </a:xfrm>
            <a:prstGeom prst="leftBrace">
              <a:avLst>
                <a:gd name="adj1" fmla="val 14918"/>
                <a:gd name="adj2" fmla="val 50000"/>
              </a:avLst>
            </a:prstGeom>
            <a:noFill/>
            <a:ln w="19050">
              <a:solidFill>
                <a:schemeClr val="tx1"/>
              </a:solidFill>
              <a:round/>
              <a:headEnd/>
              <a:tailEnd/>
            </a:ln>
            <a:effectLst/>
          </p:spPr>
          <p:txBody>
            <a:bodyPr wrap="none" anchor="ctr"/>
            <a:lstStyle/>
            <a:p>
              <a:endParaRPr lang="es-UY"/>
            </a:p>
          </p:txBody>
        </p:sp>
        <p:sp>
          <p:nvSpPr>
            <p:cNvPr id="21535" name="Text Box 31"/>
            <p:cNvSpPr txBox="1">
              <a:spLocks noChangeArrowheads="1"/>
            </p:cNvSpPr>
            <p:nvPr/>
          </p:nvSpPr>
          <p:spPr bwMode="auto">
            <a:xfrm>
              <a:off x="8" y="776"/>
              <a:ext cx="1176" cy="212"/>
            </a:xfrm>
            <a:prstGeom prst="rect">
              <a:avLst/>
            </a:prstGeom>
            <a:noFill/>
            <a:ln w="19050">
              <a:noFill/>
              <a:miter lim="800000"/>
              <a:headEnd/>
              <a:tailEnd/>
            </a:ln>
            <a:effectLst/>
          </p:spPr>
          <p:txBody>
            <a:bodyPr wrap="none">
              <a:spAutoFit/>
            </a:bodyPr>
            <a:lstStyle/>
            <a:p>
              <a:pPr eaLnBrk="1" hangingPunct="1"/>
              <a:r>
                <a:rPr lang="en-GB" sz="1600" dirty="0">
                  <a:solidFill>
                    <a:schemeClr val="accent2"/>
                  </a:solidFill>
                  <a:cs typeface="Arial" charset="0"/>
                </a:rPr>
                <a:t>Drop Down Menus</a:t>
              </a:r>
            </a:p>
          </p:txBody>
        </p:sp>
      </p:grpSp>
      <p:grpSp>
        <p:nvGrpSpPr>
          <p:cNvPr id="10" name="Group 32"/>
          <p:cNvGrpSpPr>
            <a:grpSpLocks/>
          </p:cNvGrpSpPr>
          <p:nvPr/>
        </p:nvGrpSpPr>
        <p:grpSpPr bwMode="auto">
          <a:xfrm>
            <a:off x="33338" y="1530350"/>
            <a:ext cx="1947862" cy="374650"/>
            <a:chOff x="0" y="964"/>
            <a:chExt cx="1227" cy="236"/>
          </a:xfrm>
        </p:grpSpPr>
        <p:sp>
          <p:nvSpPr>
            <p:cNvPr id="21537" name="AutoShape 33"/>
            <p:cNvSpPr>
              <a:spLocks noChangeAspect="1"/>
            </p:cNvSpPr>
            <p:nvPr/>
          </p:nvSpPr>
          <p:spPr bwMode="auto">
            <a:xfrm>
              <a:off x="1146" y="964"/>
              <a:ext cx="81" cy="236"/>
            </a:xfrm>
            <a:prstGeom prst="leftBrace">
              <a:avLst>
                <a:gd name="adj1" fmla="val 24280"/>
                <a:gd name="adj2" fmla="val 50000"/>
              </a:avLst>
            </a:prstGeom>
            <a:noFill/>
            <a:ln w="19050">
              <a:solidFill>
                <a:schemeClr val="tx1"/>
              </a:solidFill>
              <a:round/>
              <a:headEnd/>
              <a:tailEnd/>
            </a:ln>
            <a:effectLst/>
          </p:spPr>
          <p:txBody>
            <a:bodyPr wrap="none" anchor="ctr"/>
            <a:lstStyle/>
            <a:p>
              <a:endParaRPr lang="es-UY"/>
            </a:p>
          </p:txBody>
        </p:sp>
        <p:sp>
          <p:nvSpPr>
            <p:cNvPr id="21538" name="Text Box 34"/>
            <p:cNvSpPr txBox="1">
              <a:spLocks noChangeArrowheads="1"/>
            </p:cNvSpPr>
            <p:nvPr/>
          </p:nvSpPr>
          <p:spPr bwMode="auto">
            <a:xfrm>
              <a:off x="0" y="988"/>
              <a:ext cx="1098" cy="212"/>
            </a:xfrm>
            <a:prstGeom prst="rect">
              <a:avLst/>
            </a:prstGeom>
            <a:noFill/>
            <a:ln w="19050">
              <a:noFill/>
              <a:miter lim="800000"/>
              <a:headEnd/>
              <a:tailEnd/>
            </a:ln>
            <a:effectLst/>
          </p:spPr>
          <p:txBody>
            <a:bodyPr wrap="none">
              <a:spAutoFit/>
            </a:bodyPr>
            <a:lstStyle/>
            <a:p>
              <a:pPr eaLnBrk="1" hangingPunct="1"/>
              <a:r>
                <a:rPr lang="en-GB" sz="1600">
                  <a:solidFill>
                    <a:schemeClr val="accent2"/>
                  </a:solidFill>
                  <a:cs typeface="Arial" charset="0"/>
                </a:rPr>
                <a:t>Entry Button Line</a:t>
              </a:r>
            </a:p>
          </p:txBody>
        </p:sp>
      </p:grpSp>
      <p:grpSp>
        <p:nvGrpSpPr>
          <p:cNvPr id="11" name="Group 35"/>
          <p:cNvGrpSpPr>
            <a:grpSpLocks/>
          </p:cNvGrpSpPr>
          <p:nvPr/>
        </p:nvGrpSpPr>
        <p:grpSpPr bwMode="auto">
          <a:xfrm>
            <a:off x="33338" y="1905000"/>
            <a:ext cx="1947862" cy="1911350"/>
            <a:chOff x="0" y="1200"/>
            <a:chExt cx="1227" cy="1204"/>
          </a:xfrm>
        </p:grpSpPr>
        <p:sp>
          <p:nvSpPr>
            <p:cNvPr id="21540" name="AutoShape 36"/>
            <p:cNvSpPr>
              <a:spLocks noChangeAspect="1"/>
            </p:cNvSpPr>
            <p:nvPr/>
          </p:nvSpPr>
          <p:spPr bwMode="auto">
            <a:xfrm>
              <a:off x="1146" y="1200"/>
              <a:ext cx="81" cy="1204"/>
            </a:xfrm>
            <a:prstGeom prst="leftBrace">
              <a:avLst>
                <a:gd name="adj1" fmla="val 123868"/>
                <a:gd name="adj2" fmla="val 50000"/>
              </a:avLst>
            </a:prstGeom>
            <a:noFill/>
            <a:ln w="19050">
              <a:solidFill>
                <a:schemeClr val="tx1"/>
              </a:solidFill>
              <a:round/>
              <a:headEnd/>
              <a:tailEnd/>
            </a:ln>
            <a:effectLst/>
          </p:spPr>
          <p:txBody>
            <a:bodyPr wrap="none" anchor="ctr"/>
            <a:lstStyle/>
            <a:p>
              <a:endParaRPr lang="es-UY"/>
            </a:p>
          </p:txBody>
        </p:sp>
        <p:sp>
          <p:nvSpPr>
            <p:cNvPr id="21541" name="Text Box 37"/>
            <p:cNvSpPr txBox="1">
              <a:spLocks noChangeArrowheads="1"/>
            </p:cNvSpPr>
            <p:nvPr/>
          </p:nvSpPr>
          <p:spPr bwMode="auto">
            <a:xfrm>
              <a:off x="0" y="1660"/>
              <a:ext cx="1056" cy="366"/>
            </a:xfrm>
            <a:prstGeom prst="rect">
              <a:avLst/>
            </a:prstGeom>
            <a:noFill/>
            <a:ln w="19050">
              <a:noFill/>
              <a:miter lim="800000"/>
              <a:headEnd/>
              <a:tailEnd/>
            </a:ln>
            <a:effectLst/>
          </p:spPr>
          <p:txBody>
            <a:bodyPr>
              <a:spAutoFit/>
            </a:bodyPr>
            <a:lstStyle/>
            <a:p>
              <a:pPr eaLnBrk="1" hangingPunct="1"/>
              <a:r>
                <a:rPr lang="en-GB" sz="1600">
                  <a:solidFill>
                    <a:schemeClr val="accent2"/>
                  </a:solidFill>
                  <a:cs typeface="Arial" charset="0"/>
                </a:rPr>
                <a:t>Main Sequence View Panel</a:t>
              </a:r>
            </a:p>
          </p:txBody>
        </p:sp>
      </p:grpSp>
      <p:grpSp>
        <p:nvGrpSpPr>
          <p:cNvPr id="12" name="Group 38"/>
          <p:cNvGrpSpPr>
            <a:grpSpLocks/>
          </p:cNvGrpSpPr>
          <p:nvPr/>
        </p:nvGrpSpPr>
        <p:grpSpPr bwMode="auto">
          <a:xfrm>
            <a:off x="33338" y="3937000"/>
            <a:ext cx="1947862" cy="1019175"/>
            <a:chOff x="0" y="2480"/>
            <a:chExt cx="1227" cy="642"/>
          </a:xfrm>
        </p:grpSpPr>
        <p:sp>
          <p:nvSpPr>
            <p:cNvPr id="21543" name="AutoShape 39"/>
            <p:cNvSpPr>
              <a:spLocks noChangeAspect="1"/>
            </p:cNvSpPr>
            <p:nvPr/>
          </p:nvSpPr>
          <p:spPr bwMode="auto">
            <a:xfrm>
              <a:off x="1146" y="2480"/>
              <a:ext cx="81" cy="642"/>
            </a:xfrm>
            <a:prstGeom prst="leftBrace">
              <a:avLst>
                <a:gd name="adj1" fmla="val 66049"/>
                <a:gd name="adj2" fmla="val 50000"/>
              </a:avLst>
            </a:prstGeom>
            <a:noFill/>
            <a:ln w="19050">
              <a:solidFill>
                <a:schemeClr val="tx1"/>
              </a:solidFill>
              <a:round/>
              <a:headEnd/>
              <a:tailEnd/>
            </a:ln>
            <a:effectLst/>
          </p:spPr>
          <p:txBody>
            <a:bodyPr wrap="none" anchor="ctr"/>
            <a:lstStyle/>
            <a:p>
              <a:endParaRPr lang="es-UY"/>
            </a:p>
          </p:txBody>
        </p:sp>
        <p:sp>
          <p:nvSpPr>
            <p:cNvPr id="21544" name="Text Box 40"/>
            <p:cNvSpPr txBox="1">
              <a:spLocks noChangeArrowheads="1"/>
            </p:cNvSpPr>
            <p:nvPr/>
          </p:nvSpPr>
          <p:spPr bwMode="auto">
            <a:xfrm>
              <a:off x="0" y="2544"/>
              <a:ext cx="1056" cy="520"/>
            </a:xfrm>
            <a:prstGeom prst="rect">
              <a:avLst/>
            </a:prstGeom>
            <a:noFill/>
            <a:ln w="19050">
              <a:noFill/>
              <a:miter lim="800000"/>
              <a:headEnd/>
              <a:tailEnd/>
            </a:ln>
            <a:effectLst/>
          </p:spPr>
          <p:txBody>
            <a:bodyPr>
              <a:spAutoFit/>
            </a:bodyPr>
            <a:lstStyle/>
            <a:p>
              <a:pPr eaLnBrk="1" hangingPunct="1"/>
              <a:r>
                <a:rPr lang="en-GB" sz="1600">
                  <a:solidFill>
                    <a:schemeClr val="accent2"/>
                  </a:solidFill>
                  <a:cs typeface="Arial" charset="0"/>
                </a:rPr>
                <a:t>Magnified Sequence View Panel</a:t>
              </a:r>
            </a:p>
          </p:txBody>
        </p:sp>
      </p:grpSp>
      <p:grpSp>
        <p:nvGrpSpPr>
          <p:cNvPr id="13" name="Group 41"/>
          <p:cNvGrpSpPr>
            <a:grpSpLocks/>
          </p:cNvGrpSpPr>
          <p:nvPr/>
        </p:nvGrpSpPr>
        <p:grpSpPr bwMode="auto">
          <a:xfrm>
            <a:off x="33338" y="5076825"/>
            <a:ext cx="1947862" cy="1258888"/>
            <a:chOff x="0" y="3198"/>
            <a:chExt cx="1227" cy="793"/>
          </a:xfrm>
        </p:grpSpPr>
        <p:sp>
          <p:nvSpPr>
            <p:cNvPr id="21546" name="AutoShape 42"/>
            <p:cNvSpPr>
              <a:spLocks noChangeAspect="1"/>
            </p:cNvSpPr>
            <p:nvPr/>
          </p:nvSpPr>
          <p:spPr bwMode="auto">
            <a:xfrm>
              <a:off x="1146" y="3198"/>
              <a:ext cx="81" cy="793"/>
            </a:xfrm>
            <a:prstGeom prst="leftBrace">
              <a:avLst>
                <a:gd name="adj1" fmla="val 81584"/>
                <a:gd name="adj2" fmla="val 50000"/>
              </a:avLst>
            </a:prstGeom>
            <a:noFill/>
            <a:ln w="19050">
              <a:solidFill>
                <a:schemeClr val="tx1"/>
              </a:solidFill>
              <a:round/>
              <a:headEnd/>
              <a:tailEnd/>
            </a:ln>
            <a:effectLst/>
          </p:spPr>
          <p:txBody>
            <a:bodyPr wrap="none" anchor="ctr"/>
            <a:lstStyle/>
            <a:p>
              <a:endParaRPr lang="es-UY"/>
            </a:p>
          </p:txBody>
        </p:sp>
        <p:sp>
          <p:nvSpPr>
            <p:cNvPr id="21547" name="Text Box 43"/>
            <p:cNvSpPr txBox="1">
              <a:spLocks noChangeArrowheads="1"/>
            </p:cNvSpPr>
            <p:nvPr/>
          </p:nvSpPr>
          <p:spPr bwMode="auto">
            <a:xfrm>
              <a:off x="0" y="3460"/>
              <a:ext cx="1056" cy="212"/>
            </a:xfrm>
            <a:prstGeom prst="rect">
              <a:avLst/>
            </a:prstGeom>
            <a:noFill/>
            <a:ln w="19050">
              <a:noFill/>
              <a:miter lim="800000"/>
              <a:headEnd/>
              <a:tailEnd/>
            </a:ln>
            <a:effectLst/>
          </p:spPr>
          <p:txBody>
            <a:bodyPr>
              <a:spAutoFit/>
            </a:bodyPr>
            <a:lstStyle/>
            <a:p>
              <a:pPr eaLnBrk="1" hangingPunct="1"/>
              <a:r>
                <a:rPr lang="en-GB" sz="1600">
                  <a:solidFill>
                    <a:schemeClr val="accent2"/>
                  </a:solidFill>
                  <a:cs typeface="Arial" charset="0"/>
                </a:rPr>
                <a:t>Feature Menu</a:t>
              </a:r>
            </a:p>
          </p:txBody>
        </p:sp>
      </p:gr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4"/>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0"/>
                                  </p:stCondLst>
                                  <p:childTnLst>
                                    <p:set>
                                      <p:cBhvr>
                                        <p:cTn id="9" dur="1" fill="hold">
                                          <p:stCondLst>
                                            <p:cond delay="499"/>
                                          </p:stCondLst>
                                        </p:cTn>
                                        <p:tgtEl>
                                          <p:spTgt spid="9"/>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499"/>
                                          </p:stCondLst>
                                        </p:cTn>
                                        <p:tgtEl>
                                          <p:spTgt spid="5"/>
                                        </p:tgtEl>
                                        <p:attrNameLst>
                                          <p:attrName>style.visibility</p:attrName>
                                        </p:attrNameLst>
                                      </p:cBhvr>
                                      <p:to>
                                        <p:strVal val="visible"/>
                                      </p:to>
                                    </p:set>
                                  </p:childTnLst>
                                </p:cTn>
                              </p:par>
                            </p:childTnLst>
                          </p:cTn>
                        </p:par>
                        <p:par>
                          <p:cTn id="14" fill="hold">
                            <p:stCondLst>
                              <p:cond delay="500"/>
                            </p:stCondLst>
                            <p:childTnLst>
                              <p:par>
                                <p:cTn id="15" presetID="1" presetClass="entr" presetSubtype="0" fill="hold" nodeType="afterEffect">
                                  <p:stCondLst>
                                    <p:cond delay="0"/>
                                  </p:stCondLst>
                                  <p:childTnLst>
                                    <p:set>
                                      <p:cBhvr>
                                        <p:cTn id="16" dur="1" fill="hold">
                                          <p:stCondLst>
                                            <p:cond delay="499"/>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499"/>
                                          </p:stCondLst>
                                        </p:cTn>
                                        <p:tgtEl>
                                          <p:spTgt spid="6"/>
                                        </p:tgtEl>
                                        <p:attrNameLst>
                                          <p:attrName>style.visibility</p:attrName>
                                        </p:attrNameLst>
                                      </p:cBhvr>
                                      <p:to>
                                        <p:strVal val="visible"/>
                                      </p:to>
                                    </p:set>
                                  </p:childTnLst>
                                </p:cTn>
                              </p:par>
                            </p:childTnLst>
                          </p:cTn>
                        </p:par>
                        <p:par>
                          <p:cTn id="21" fill="hold">
                            <p:stCondLst>
                              <p:cond delay="500"/>
                            </p:stCondLst>
                            <p:childTnLst>
                              <p:par>
                                <p:cTn id="22" presetID="1" presetClass="entr" presetSubtype="0" fill="hold" nodeType="afterEffect">
                                  <p:stCondLst>
                                    <p:cond delay="0"/>
                                  </p:stCondLst>
                                  <p:childTnLst>
                                    <p:set>
                                      <p:cBhvr>
                                        <p:cTn id="23" dur="1" fill="hold">
                                          <p:stCondLst>
                                            <p:cond delay="499"/>
                                          </p:stCondLst>
                                        </p:cTn>
                                        <p:tgtEl>
                                          <p:spTgt spid="11"/>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499"/>
                                          </p:stCondLst>
                                        </p:cTn>
                                        <p:tgtEl>
                                          <p:spTgt spid="7"/>
                                        </p:tgtEl>
                                        <p:attrNameLst>
                                          <p:attrName>style.visibility</p:attrName>
                                        </p:attrNameLst>
                                      </p:cBhvr>
                                      <p:to>
                                        <p:strVal val="visible"/>
                                      </p:to>
                                    </p:set>
                                  </p:childTnLst>
                                </p:cTn>
                              </p:par>
                            </p:childTnLst>
                          </p:cTn>
                        </p:par>
                        <p:par>
                          <p:cTn id="28" fill="hold">
                            <p:stCondLst>
                              <p:cond delay="500"/>
                            </p:stCondLst>
                            <p:childTnLst>
                              <p:par>
                                <p:cTn id="29" presetID="1" presetClass="entr" presetSubtype="0" fill="hold" nodeType="afterEffect">
                                  <p:stCondLst>
                                    <p:cond delay="0"/>
                                  </p:stCondLst>
                                  <p:childTnLst>
                                    <p:set>
                                      <p:cBhvr>
                                        <p:cTn id="30" dur="1" fill="hold">
                                          <p:stCondLst>
                                            <p:cond delay="499"/>
                                          </p:stCondLst>
                                        </p:cTn>
                                        <p:tgtEl>
                                          <p:spTgt spid="1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499"/>
                                          </p:stCondLst>
                                        </p:cTn>
                                        <p:tgtEl>
                                          <p:spTgt spid="8"/>
                                        </p:tgtEl>
                                        <p:attrNameLst>
                                          <p:attrName>style.visibility</p:attrName>
                                        </p:attrNameLst>
                                      </p:cBhvr>
                                      <p:to>
                                        <p:strVal val="visible"/>
                                      </p:to>
                                    </p:set>
                                  </p:childTnLst>
                                </p:cTn>
                              </p:par>
                            </p:childTnLst>
                          </p:cTn>
                        </p:par>
                        <p:par>
                          <p:cTn id="35" fill="hold">
                            <p:stCondLst>
                              <p:cond delay="500"/>
                            </p:stCondLst>
                            <p:childTnLst>
                              <p:par>
                                <p:cTn id="36" presetID="1" presetClass="entr" presetSubtype="0" fill="hold" nodeType="afterEffect">
                                  <p:stCondLst>
                                    <p:cond delay="0"/>
                                  </p:stCondLst>
                                  <p:childTnLst>
                                    <p:set>
                                      <p:cBhvr>
                                        <p:cTn id="37" dur="1" fill="hold">
                                          <p:stCondLst>
                                            <p:cond delay="499"/>
                                          </p:stCondLst>
                                        </p:cTn>
                                        <p:tgtEl>
                                          <p:spTgt spid="13"/>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499"/>
                                          </p:stCondLst>
                                        </p:cTn>
                                        <p:tgtEl>
                                          <p:spTgt spid="2"/>
                                        </p:tgtEl>
                                        <p:attrNameLst>
                                          <p:attrName>style.visibility</p:attrName>
                                        </p:attrNameLst>
                                      </p:cBhvr>
                                      <p:to>
                                        <p:strVal val="visible"/>
                                      </p:to>
                                    </p:set>
                                  </p:childTnLst>
                                </p:cTn>
                              </p:par>
                            </p:childTnLst>
                          </p:cTn>
                        </p:par>
                        <p:par>
                          <p:cTn id="42" fill="hold">
                            <p:stCondLst>
                              <p:cond delay="500"/>
                            </p:stCondLst>
                            <p:childTnLst>
                              <p:par>
                                <p:cTn id="43" presetID="1" presetClass="entr" presetSubtype="0" fill="hold" nodeType="afterEffect">
                                  <p:stCondLst>
                                    <p:cond delay="0"/>
                                  </p:stCondLst>
                                  <p:childTnLst>
                                    <p:set>
                                      <p:cBhvr>
                                        <p:cTn id="44" dur="1" fill="hold">
                                          <p:stCondLst>
                                            <p:cond delay="499"/>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5"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67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06" name="TextBox 2"/>
          <p:cNvSpPr txBox="1">
            <a:spLocks noChangeArrowheads="1"/>
          </p:cNvSpPr>
          <p:nvPr/>
        </p:nvSpPr>
        <p:spPr bwMode="auto">
          <a:xfrm>
            <a:off x="6096000" y="6519863"/>
            <a:ext cx="3048000"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a:r>
              <a:rPr lang="en-US" altLang="es-UY" sz="1600" b="1"/>
              <a:t>artwork by Simon Harris</a:t>
            </a:r>
          </a:p>
        </p:txBody>
      </p:sp>
    </p:spTree>
    <p:extLst>
      <p:ext uri="{BB962C8B-B14F-4D97-AF65-F5344CB8AC3E}">
        <p14:creationId xmlns:p14="http://schemas.microsoft.com/office/powerpoint/2010/main" val="22150367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83568" y="1628800"/>
            <a:ext cx="7896225" cy="4248150"/>
          </a:xfrm>
          <a:prstGeom prst="rect">
            <a:avLst/>
          </a:prstGeom>
        </p:spPr>
      </p:pic>
      <p:sp>
        <p:nvSpPr>
          <p:cNvPr id="3" name="Rectangle 5"/>
          <p:cNvSpPr txBox="1">
            <a:spLocks noChangeArrowheads="1"/>
          </p:cNvSpPr>
          <p:nvPr/>
        </p:nvSpPr>
        <p:spPr>
          <a:xfrm>
            <a:off x="457200" y="332656"/>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algn="r"/>
            <a:r>
              <a:rPr lang="es-ES_tradnl" sz="3200" b="1" kern="0" dirty="0">
                <a:solidFill>
                  <a:srgbClr val="0070C0"/>
                </a:solidFill>
                <a:latin typeface="Century Gothic" panose="020B0502020202020204" pitchFamily="34" charset="0"/>
              </a:rPr>
              <a:t>Artemis, </a:t>
            </a:r>
            <a:r>
              <a:rPr lang="es-ES_tradnl" sz="3200" b="1" kern="0" dirty="0" err="1">
                <a:solidFill>
                  <a:srgbClr val="0070C0"/>
                </a:solidFill>
                <a:latin typeface="Century Gothic" panose="020B0502020202020204" pitchFamily="34" charset="0"/>
              </a:rPr>
              <a:t>the</a:t>
            </a:r>
            <a:r>
              <a:rPr lang="es-ES_tradnl" sz="3200" b="1" kern="0" dirty="0">
                <a:solidFill>
                  <a:srgbClr val="0070C0"/>
                </a:solidFill>
                <a:latin typeface="Century Gothic" panose="020B0502020202020204" pitchFamily="34" charset="0"/>
              </a:rPr>
              <a:t> </a:t>
            </a:r>
            <a:r>
              <a:rPr lang="es-ES_tradnl" sz="3200" b="1" kern="0" dirty="0" err="1">
                <a:solidFill>
                  <a:srgbClr val="0070C0"/>
                </a:solidFill>
                <a:latin typeface="Century Gothic" panose="020B0502020202020204" pitchFamily="34" charset="0"/>
              </a:rPr>
              <a:t>next</a:t>
            </a:r>
            <a:r>
              <a:rPr lang="es-ES_tradnl" sz="3200" b="1" kern="0" dirty="0">
                <a:solidFill>
                  <a:srgbClr val="0070C0"/>
                </a:solidFill>
                <a:latin typeface="Century Gothic" panose="020B0502020202020204" pitchFamily="34" charset="0"/>
              </a:rPr>
              <a:t> </a:t>
            </a:r>
            <a:r>
              <a:rPr lang="es-ES_tradnl" sz="3200" b="1" kern="0" dirty="0" err="1">
                <a:solidFill>
                  <a:srgbClr val="0070C0"/>
                </a:solidFill>
                <a:latin typeface="Century Gothic" panose="020B0502020202020204" pitchFamily="34" charset="0"/>
              </a:rPr>
              <a:t>generation</a:t>
            </a:r>
            <a:endParaRPr lang="es-MX" sz="3200" b="1" kern="0" dirty="0">
              <a:solidFill>
                <a:srgbClr val="0070C0"/>
              </a:solidFill>
              <a:latin typeface="Century Gothic" panose="020B0502020202020204" pitchFamily="34" charset="0"/>
            </a:endParaRPr>
          </a:p>
        </p:txBody>
      </p:sp>
      <p:sp>
        <p:nvSpPr>
          <p:cNvPr id="4" name="Rectangle 3"/>
          <p:cNvSpPr/>
          <p:nvPr/>
        </p:nvSpPr>
        <p:spPr>
          <a:xfrm>
            <a:off x="3707904" y="6093296"/>
            <a:ext cx="3086101" cy="341632"/>
          </a:xfrm>
          <a:prstGeom prst="rect">
            <a:avLst/>
          </a:prstGeom>
        </p:spPr>
        <p:txBody>
          <a:bodyPr wrap="none">
            <a:spAutoFit/>
          </a:bodyPr>
          <a:lstStyle/>
          <a:p>
            <a:pPr eaLnBrk="1" hangingPunct="1">
              <a:lnSpc>
                <a:spcPct val="90000"/>
              </a:lnSpc>
              <a:spcBef>
                <a:spcPts val="600"/>
              </a:spcBef>
              <a:buFont typeface="Arial Unicode MS" panose="020B0604020202020204" pitchFamily="34" charset="-128"/>
              <a:buChar char="•"/>
            </a:pPr>
            <a:r>
              <a:rPr lang="en-GB" altLang="es-UY" dirty="0">
                <a:solidFill>
                  <a:srgbClr val="000000"/>
                </a:solidFill>
                <a:latin typeface="Arial Unicode MS" panose="020B0604020202020204" pitchFamily="34" charset="-128"/>
              </a:rPr>
              <a:t>  we will see it on Module 4 </a:t>
            </a:r>
          </a:p>
        </p:txBody>
      </p:sp>
    </p:spTree>
    <p:extLst>
      <p:ext uri="{BB962C8B-B14F-4D97-AF65-F5344CB8AC3E}">
        <p14:creationId xmlns:p14="http://schemas.microsoft.com/office/powerpoint/2010/main" val="8784064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5"/>
          <p:cNvSpPr txBox="1">
            <a:spLocks noChangeArrowheads="1"/>
          </p:cNvSpPr>
          <p:nvPr/>
        </p:nvSpPr>
        <p:spPr>
          <a:xfrm>
            <a:off x="457200" y="332656"/>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algn="r"/>
            <a:r>
              <a:rPr lang="es-ES_tradnl" sz="3200" b="1" kern="0" dirty="0">
                <a:solidFill>
                  <a:srgbClr val="0070C0"/>
                </a:solidFill>
                <a:latin typeface="Century Gothic" panose="020B0502020202020204" pitchFamily="34" charset="0"/>
              </a:rPr>
              <a:t>Artemis, </a:t>
            </a:r>
            <a:r>
              <a:rPr lang="es-ES_tradnl" sz="3200" b="1" kern="0" dirty="0" err="1">
                <a:solidFill>
                  <a:srgbClr val="0070C0"/>
                </a:solidFill>
                <a:latin typeface="Century Gothic" panose="020B0502020202020204" pitchFamily="34" charset="0"/>
              </a:rPr>
              <a:t>the</a:t>
            </a:r>
            <a:r>
              <a:rPr lang="es-ES_tradnl" sz="3200" b="1" kern="0" dirty="0">
                <a:solidFill>
                  <a:srgbClr val="0070C0"/>
                </a:solidFill>
                <a:latin typeface="Century Gothic" panose="020B0502020202020204" pitchFamily="34" charset="0"/>
              </a:rPr>
              <a:t> </a:t>
            </a:r>
            <a:r>
              <a:rPr lang="es-ES_tradnl" sz="3200" b="1" kern="0" dirty="0" err="1">
                <a:solidFill>
                  <a:srgbClr val="0070C0"/>
                </a:solidFill>
                <a:latin typeface="Century Gothic" panose="020B0502020202020204" pitchFamily="34" charset="0"/>
              </a:rPr>
              <a:t>next</a:t>
            </a:r>
            <a:r>
              <a:rPr lang="es-ES_tradnl" sz="3200" b="1" kern="0" dirty="0">
                <a:solidFill>
                  <a:srgbClr val="0070C0"/>
                </a:solidFill>
                <a:latin typeface="Century Gothic" panose="020B0502020202020204" pitchFamily="34" charset="0"/>
              </a:rPr>
              <a:t> </a:t>
            </a:r>
            <a:r>
              <a:rPr lang="es-ES_tradnl" sz="3200" b="1" kern="0" dirty="0" err="1">
                <a:solidFill>
                  <a:srgbClr val="0070C0"/>
                </a:solidFill>
                <a:latin typeface="Century Gothic" panose="020B0502020202020204" pitchFamily="34" charset="0"/>
              </a:rPr>
              <a:t>generation</a:t>
            </a:r>
            <a:endParaRPr lang="es-MX" sz="3200" b="1" kern="0" dirty="0">
              <a:solidFill>
                <a:srgbClr val="0070C0"/>
              </a:solidFill>
              <a:latin typeface="Century Gothic" panose="020B0502020202020204" pitchFamily="34" charset="0"/>
            </a:endParaRPr>
          </a:p>
        </p:txBody>
      </p:sp>
      <p:sp>
        <p:nvSpPr>
          <p:cNvPr id="5" name="Text Placeholder 4"/>
          <p:cNvSpPr>
            <a:spLocks noGrp="1"/>
          </p:cNvSpPr>
          <p:nvPr>
            <p:ph type="body" idx="1"/>
          </p:nvPr>
        </p:nvSpPr>
        <p:spPr/>
        <p:txBody>
          <a:bodyPr/>
          <a:lstStyle/>
          <a:p>
            <a:r>
              <a:rPr lang="en-US" sz="1600" b="0" dirty="0">
                <a:latin typeface="Century Gothic" panose="020B0502020202020204" pitchFamily="34" charset="0"/>
              </a:rPr>
              <a:t>auto-generation of SNP density and coverage plots </a:t>
            </a:r>
            <a:endParaRPr lang="es-UY" sz="1600" b="0" dirty="0">
              <a:latin typeface="Century Gothic" panose="020B0502020202020204" pitchFamily="34" charset="0"/>
            </a:endParaRPr>
          </a:p>
        </p:txBody>
      </p:sp>
      <p:pic>
        <p:nvPicPr>
          <p:cNvPr id="10" name="Content Placeholder 9"/>
          <p:cNvPicPr>
            <a:picLocks noGrp="1" noChangeAspect="1"/>
          </p:cNvPicPr>
          <p:nvPr>
            <p:ph sz="half" idx="2"/>
          </p:nvPr>
        </p:nvPicPr>
        <p:blipFill>
          <a:blip r:embed="rId2"/>
          <a:stretch>
            <a:fillRect/>
          </a:stretch>
        </p:blipFill>
        <p:spPr>
          <a:xfrm>
            <a:off x="457200" y="2497758"/>
            <a:ext cx="4040188" cy="3307506"/>
          </a:xfrm>
          <a:prstGeom prst="rect">
            <a:avLst/>
          </a:prstGeom>
        </p:spPr>
      </p:pic>
      <p:sp>
        <p:nvSpPr>
          <p:cNvPr id="7" name="Text Placeholder 6"/>
          <p:cNvSpPr>
            <a:spLocks noGrp="1"/>
          </p:cNvSpPr>
          <p:nvPr>
            <p:ph type="body" sz="quarter" idx="3"/>
          </p:nvPr>
        </p:nvSpPr>
        <p:spPr/>
        <p:txBody>
          <a:bodyPr/>
          <a:lstStyle/>
          <a:p>
            <a:r>
              <a:rPr lang="es-UY" sz="1600" b="0" dirty="0">
                <a:latin typeface="Century Gothic" panose="020B0502020202020204" pitchFamily="34" charset="0"/>
              </a:rPr>
              <a:t>RNAseq </a:t>
            </a:r>
            <a:r>
              <a:rPr lang="es-UY" sz="1600" b="0" dirty="0" err="1">
                <a:latin typeface="Century Gothic" panose="020B0502020202020204" pitchFamily="34" charset="0"/>
              </a:rPr>
              <a:t>mapping</a:t>
            </a:r>
            <a:r>
              <a:rPr lang="es-UY" sz="1600" b="0" dirty="0">
                <a:latin typeface="Century Gothic" panose="020B0502020202020204" pitchFamily="34" charset="0"/>
              </a:rPr>
              <a:t>  </a:t>
            </a:r>
          </a:p>
        </p:txBody>
      </p:sp>
      <p:pic>
        <p:nvPicPr>
          <p:cNvPr id="9" name="Content Placeholder 8"/>
          <p:cNvPicPr>
            <a:picLocks noGrp="1" noChangeAspect="1"/>
          </p:cNvPicPr>
          <p:nvPr>
            <p:ph sz="quarter" idx="4"/>
          </p:nvPr>
        </p:nvPicPr>
        <p:blipFill>
          <a:blip r:embed="rId3"/>
          <a:stretch>
            <a:fillRect/>
          </a:stretch>
        </p:blipFill>
        <p:spPr>
          <a:xfrm>
            <a:off x="4645025" y="2388823"/>
            <a:ext cx="4041775" cy="3523391"/>
          </a:xfrm>
          <a:prstGeom prst="rect">
            <a:avLst/>
          </a:prstGeom>
        </p:spPr>
      </p:pic>
      <p:sp>
        <p:nvSpPr>
          <p:cNvPr id="11" name="Rectangle 10"/>
          <p:cNvSpPr/>
          <p:nvPr/>
        </p:nvSpPr>
        <p:spPr>
          <a:xfrm>
            <a:off x="3347864" y="6126162"/>
            <a:ext cx="4572000" cy="646331"/>
          </a:xfrm>
          <a:prstGeom prst="rect">
            <a:avLst/>
          </a:prstGeom>
        </p:spPr>
        <p:txBody>
          <a:bodyPr>
            <a:spAutoFit/>
          </a:bodyPr>
          <a:lstStyle/>
          <a:p>
            <a:r>
              <a:rPr lang="en-US" dirty="0"/>
              <a:t>Illumina data (bam files)</a:t>
            </a:r>
            <a:br>
              <a:rPr lang="en-US" dirty="0"/>
            </a:br>
            <a:endParaRPr lang="es-UY" dirty="0"/>
          </a:p>
        </p:txBody>
      </p:sp>
    </p:spTree>
    <p:extLst>
      <p:ext uri="{BB962C8B-B14F-4D97-AF65-F5344CB8AC3E}">
        <p14:creationId xmlns:p14="http://schemas.microsoft.com/office/powerpoint/2010/main" val="25124248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ext Box 2"/>
          <p:cNvSpPr txBox="1">
            <a:spLocks noChangeArrowheads="1"/>
          </p:cNvSpPr>
          <p:nvPr/>
        </p:nvSpPr>
        <p:spPr bwMode="auto">
          <a:xfrm>
            <a:off x="762000" y="1258416"/>
            <a:ext cx="76962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marL="339725" indent="-339725">
              <a:tabLst>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Lst>
              <a:defRPr sz="2400">
                <a:solidFill>
                  <a:schemeClr val="bg1"/>
                </a:solidFill>
                <a:latin typeface="Arial" panose="020B0604020202020204" pitchFamily="34" charset="0"/>
                <a:ea typeface="ヒラギノ角ゴ Pro W3" pitchFamily="-84" charset="-128"/>
              </a:defRPr>
            </a:lvl1pPr>
            <a:lvl2pPr marL="739775" indent="-282575">
              <a:tabLst>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Lst>
              <a:defRPr sz="2400">
                <a:solidFill>
                  <a:schemeClr val="bg1"/>
                </a:solidFill>
                <a:latin typeface="Arial" panose="020B0604020202020204" pitchFamily="34" charset="0"/>
                <a:ea typeface="ヒラギノ角ゴ Pro W3" pitchFamily="-84" charset="-128"/>
              </a:defRPr>
            </a:lvl2pPr>
            <a:lvl3pPr>
              <a:tabLst>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Lst>
              <a:defRPr sz="2400">
                <a:solidFill>
                  <a:schemeClr val="bg1"/>
                </a:solidFill>
                <a:latin typeface="Arial" panose="020B0604020202020204" pitchFamily="34" charset="0"/>
                <a:ea typeface="ヒラギノ角ゴ Pro W3" pitchFamily="-84" charset="-128"/>
              </a:defRPr>
            </a:lvl3pPr>
            <a:lvl4pPr>
              <a:tabLst>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Lst>
              <a:defRPr sz="2400">
                <a:solidFill>
                  <a:schemeClr val="bg1"/>
                </a:solidFill>
                <a:latin typeface="Arial" panose="020B0604020202020204" pitchFamily="34" charset="0"/>
                <a:ea typeface="ヒラギノ角ゴ Pro W3" pitchFamily="-84" charset="-128"/>
              </a:defRPr>
            </a:lvl4pPr>
            <a:lvl5pPr>
              <a:tabLst>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Lst>
              <a:defRPr sz="2400">
                <a:solidFill>
                  <a:schemeClr val="bg1"/>
                </a:solidFill>
                <a:latin typeface="Arial" panose="020B0604020202020204" pitchFamily="34" charset="0"/>
                <a:ea typeface="ヒラギノ角ゴ Pro W3" pitchFamily="-84" charset="-128"/>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Lst>
              <a:defRPr sz="2400">
                <a:solidFill>
                  <a:schemeClr val="bg1"/>
                </a:solidFill>
                <a:latin typeface="Arial" panose="020B0604020202020204" pitchFamily="34" charset="0"/>
                <a:ea typeface="ヒラギノ角ゴ Pro W3" pitchFamily="-84" charset="-128"/>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Lst>
              <a:defRPr sz="2400">
                <a:solidFill>
                  <a:schemeClr val="bg1"/>
                </a:solidFill>
                <a:latin typeface="Arial" panose="020B0604020202020204" pitchFamily="34" charset="0"/>
                <a:ea typeface="ヒラギノ角ゴ Pro W3" pitchFamily="-84" charset="-128"/>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Lst>
              <a:defRPr sz="2400">
                <a:solidFill>
                  <a:schemeClr val="bg1"/>
                </a:solidFill>
                <a:latin typeface="Arial" panose="020B0604020202020204" pitchFamily="34" charset="0"/>
                <a:ea typeface="ヒラギノ角ゴ Pro W3" pitchFamily="-84" charset="-128"/>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339725" algn="l"/>
                <a:tab pos="796925" algn="l"/>
                <a:tab pos="1254125" algn="l"/>
                <a:tab pos="1711325" algn="l"/>
                <a:tab pos="2168525" algn="l"/>
                <a:tab pos="2625725" algn="l"/>
                <a:tab pos="3082925" algn="l"/>
                <a:tab pos="3540125" algn="l"/>
                <a:tab pos="3997325" algn="l"/>
                <a:tab pos="4454525" algn="l"/>
                <a:tab pos="4911725" algn="l"/>
                <a:tab pos="5368925" algn="l"/>
                <a:tab pos="5826125" algn="l"/>
                <a:tab pos="6283325" algn="l"/>
                <a:tab pos="6740525" algn="l"/>
                <a:tab pos="7197725" algn="l"/>
                <a:tab pos="7654925" algn="l"/>
                <a:tab pos="8112125" algn="l"/>
                <a:tab pos="8569325" algn="l"/>
                <a:tab pos="9026525" algn="l"/>
                <a:tab pos="9483725" algn="l"/>
              </a:tabLst>
              <a:defRPr sz="2400">
                <a:solidFill>
                  <a:schemeClr val="bg1"/>
                </a:solidFill>
                <a:latin typeface="Arial" panose="020B0604020202020204" pitchFamily="34" charset="0"/>
                <a:ea typeface="ヒラギノ角ゴ Pro W3" pitchFamily="-84" charset="-128"/>
              </a:defRPr>
            </a:lvl9pPr>
          </a:lstStyle>
          <a:p>
            <a:pPr eaLnBrk="1" hangingPunct="1">
              <a:lnSpc>
                <a:spcPct val="90000"/>
              </a:lnSpc>
              <a:spcBef>
                <a:spcPts val="600"/>
              </a:spcBef>
              <a:buFont typeface="Arial Unicode MS" panose="020B0604020202020204" pitchFamily="34" charset="-128"/>
              <a:buChar char="•"/>
            </a:pPr>
            <a:r>
              <a:rPr lang="en-GB" altLang="es-UY" dirty="0">
                <a:solidFill>
                  <a:srgbClr val="000000"/>
                </a:solidFill>
                <a:latin typeface="Arial Unicode MS" panose="020B0604020202020204" pitchFamily="34" charset="-128"/>
              </a:rPr>
              <a:t>Exercise 1 Familiarize with Artemis </a:t>
            </a:r>
          </a:p>
          <a:p>
            <a:pPr lvl="1">
              <a:lnSpc>
                <a:spcPct val="90000"/>
              </a:lnSpc>
              <a:spcBef>
                <a:spcPts val="600"/>
              </a:spcBef>
              <a:buFont typeface="Arial Unicode MS" panose="020B0604020202020204" pitchFamily="34" charset="-128"/>
              <a:buChar char="•"/>
            </a:pPr>
            <a:r>
              <a:rPr lang="en-GB" altLang="es-UY" dirty="0">
                <a:solidFill>
                  <a:srgbClr val="000000"/>
                </a:solidFill>
                <a:latin typeface="Arial Unicode MS" panose="020B0604020202020204" pitchFamily="34" charset="-128"/>
              </a:rPr>
              <a:t>Loading sequences and annotation files</a:t>
            </a:r>
          </a:p>
          <a:p>
            <a:pPr lvl="1">
              <a:lnSpc>
                <a:spcPct val="90000"/>
              </a:lnSpc>
              <a:spcBef>
                <a:spcPts val="600"/>
              </a:spcBef>
              <a:buFont typeface="Arial Unicode MS" panose="020B0604020202020204" pitchFamily="34" charset="-128"/>
              <a:buChar char="•"/>
            </a:pPr>
            <a:r>
              <a:rPr lang="en-GB" altLang="es-UY" dirty="0">
                <a:solidFill>
                  <a:srgbClr val="000000"/>
                </a:solidFill>
                <a:latin typeface="Arial Unicode MS" panose="020B0604020202020204" pitchFamily="34" charset="-128"/>
              </a:rPr>
              <a:t>changing the view</a:t>
            </a:r>
          </a:p>
          <a:p>
            <a:pPr lvl="1">
              <a:lnSpc>
                <a:spcPct val="90000"/>
              </a:lnSpc>
              <a:spcBef>
                <a:spcPts val="600"/>
              </a:spcBef>
              <a:buFont typeface="Arial Unicode MS" panose="020B0604020202020204" pitchFamily="34" charset="-128"/>
              <a:buChar char="•"/>
            </a:pPr>
            <a:r>
              <a:rPr lang="en-GB" altLang="es-UY" dirty="0">
                <a:solidFill>
                  <a:srgbClr val="000000"/>
                </a:solidFill>
                <a:latin typeface="Arial Unicode MS" panose="020B0604020202020204" pitchFamily="34" charset="-128"/>
              </a:rPr>
              <a:t>Searching and getting around </a:t>
            </a:r>
          </a:p>
          <a:p>
            <a:pPr eaLnBrk="1" hangingPunct="1">
              <a:lnSpc>
                <a:spcPct val="90000"/>
              </a:lnSpc>
              <a:spcBef>
                <a:spcPts val="600"/>
              </a:spcBef>
              <a:buFont typeface="Arial Unicode MS" panose="020B0604020202020204" pitchFamily="34" charset="-128"/>
              <a:buChar char="•"/>
            </a:pPr>
            <a:r>
              <a:rPr lang="en-GB" altLang="es-UY" dirty="0">
                <a:solidFill>
                  <a:srgbClr val="000000"/>
                </a:solidFill>
                <a:latin typeface="Arial Unicode MS" panose="020B0604020202020204" pitchFamily="34" charset="-128"/>
              </a:rPr>
              <a:t>Exercise 2</a:t>
            </a:r>
          </a:p>
          <a:p>
            <a:pPr lvl="1">
              <a:lnSpc>
                <a:spcPct val="90000"/>
              </a:lnSpc>
              <a:spcBef>
                <a:spcPts val="600"/>
              </a:spcBef>
              <a:buFont typeface="Arial Unicode MS" panose="020B0604020202020204" pitchFamily="34" charset="-128"/>
              <a:buChar char="•"/>
            </a:pPr>
            <a:r>
              <a:rPr lang="en-GB" altLang="es-UY" dirty="0">
                <a:solidFill>
                  <a:srgbClr val="000000"/>
                </a:solidFill>
                <a:latin typeface="Arial Unicode MS" panose="020B0604020202020204" pitchFamily="34" charset="-128"/>
              </a:rPr>
              <a:t>Graphs and plots </a:t>
            </a:r>
          </a:p>
          <a:p>
            <a:pPr>
              <a:lnSpc>
                <a:spcPct val="90000"/>
              </a:lnSpc>
              <a:spcBef>
                <a:spcPts val="600"/>
              </a:spcBef>
              <a:buFont typeface="Arial Unicode MS" panose="020B0604020202020204" pitchFamily="34" charset="-128"/>
              <a:buChar char="•"/>
            </a:pPr>
            <a:r>
              <a:rPr lang="en-GB" altLang="es-UY" dirty="0">
                <a:solidFill>
                  <a:srgbClr val="000000"/>
                </a:solidFill>
                <a:latin typeface="Arial Unicode MS" panose="020B0604020202020204" pitchFamily="34" charset="-128"/>
              </a:rPr>
              <a:t>Exercise 3</a:t>
            </a:r>
          </a:p>
          <a:p>
            <a:pPr lvl="1">
              <a:lnSpc>
                <a:spcPct val="90000"/>
              </a:lnSpc>
              <a:spcBef>
                <a:spcPts val="600"/>
              </a:spcBef>
              <a:buFont typeface="Arial Unicode MS" panose="020B0604020202020204" pitchFamily="34" charset="-128"/>
              <a:buChar char="•"/>
            </a:pPr>
            <a:r>
              <a:rPr lang="en-GB" altLang="es-UY" dirty="0">
                <a:solidFill>
                  <a:srgbClr val="000000"/>
                </a:solidFill>
                <a:latin typeface="Arial Unicode MS" panose="020B0604020202020204" pitchFamily="34" charset="-128"/>
              </a:rPr>
              <a:t>Basic analysis</a:t>
            </a:r>
          </a:p>
          <a:p>
            <a:pPr lvl="1">
              <a:lnSpc>
                <a:spcPct val="90000"/>
              </a:lnSpc>
              <a:spcBef>
                <a:spcPts val="600"/>
              </a:spcBef>
              <a:buFont typeface="Arial Unicode MS" panose="020B0604020202020204" pitchFamily="34" charset="-128"/>
              <a:buChar char="•"/>
            </a:pPr>
            <a:r>
              <a:rPr lang="en-GB" altLang="es-UY" dirty="0">
                <a:solidFill>
                  <a:srgbClr val="000000"/>
                </a:solidFill>
                <a:latin typeface="Arial Unicode MS" panose="020B0604020202020204" pitchFamily="34" charset="-128"/>
              </a:rPr>
              <a:t>Generating features </a:t>
            </a:r>
          </a:p>
          <a:p>
            <a:pPr>
              <a:lnSpc>
                <a:spcPct val="90000"/>
              </a:lnSpc>
              <a:spcBef>
                <a:spcPts val="600"/>
              </a:spcBef>
              <a:buFont typeface="Arial Unicode MS" panose="020B0604020202020204" pitchFamily="34" charset="-128"/>
              <a:buChar char="•"/>
            </a:pPr>
            <a:r>
              <a:rPr lang="en-GB" altLang="es-UY" dirty="0">
                <a:solidFill>
                  <a:srgbClr val="000000"/>
                </a:solidFill>
                <a:latin typeface="Arial Unicode MS" panose="020B0604020202020204" pitchFamily="34" charset="-128"/>
              </a:rPr>
              <a:t>Exercise 4	Feature editing </a:t>
            </a:r>
          </a:p>
          <a:p>
            <a:pPr lvl="1">
              <a:lnSpc>
                <a:spcPct val="90000"/>
              </a:lnSpc>
              <a:spcBef>
                <a:spcPts val="600"/>
              </a:spcBef>
              <a:buFont typeface="Arial Unicode MS" panose="020B0604020202020204" pitchFamily="34" charset="-128"/>
              <a:buChar char="•"/>
            </a:pPr>
            <a:r>
              <a:rPr lang="en-GB" altLang="es-UY" dirty="0">
                <a:solidFill>
                  <a:srgbClr val="000000"/>
                </a:solidFill>
                <a:latin typeface="Arial Unicode MS" panose="020B0604020202020204" pitchFamily="34" charset="-128"/>
              </a:rPr>
              <a:t>Adding and Modifying annotations</a:t>
            </a:r>
          </a:p>
          <a:p>
            <a:pPr lvl="1">
              <a:lnSpc>
                <a:spcPct val="90000"/>
              </a:lnSpc>
              <a:spcBef>
                <a:spcPts val="600"/>
              </a:spcBef>
              <a:buFont typeface="Arial Unicode MS" panose="020B0604020202020204" pitchFamily="34" charset="-128"/>
              <a:buChar char="•"/>
            </a:pPr>
            <a:r>
              <a:rPr lang="en-GB" altLang="es-UY" dirty="0">
                <a:solidFill>
                  <a:srgbClr val="000000"/>
                </a:solidFill>
                <a:latin typeface="Arial Unicode MS" panose="020B0604020202020204" pitchFamily="34" charset="-128"/>
              </a:rPr>
              <a:t>Finding evidence : Database searches </a:t>
            </a:r>
          </a:p>
          <a:p>
            <a:pPr lvl="1">
              <a:lnSpc>
                <a:spcPct val="90000"/>
              </a:lnSpc>
              <a:spcBef>
                <a:spcPts val="600"/>
              </a:spcBef>
              <a:buFont typeface="Arial Unicode MS" panose="020B0604020202020204" pitchFamily="34" charset="-128"/>
              <a:buChar char="•"/>
            </a:pPr>
            <a:endParaRPr lang="en-GB" altLang="es-UY" sz="2000" dirty="0">
              <a:solidFill>
                <a:srgbClr val="000000"/>
              </a:solidFill>
              <a:latin typeface="Arial Unicode MS" panose="020B0604020202020204" pitchFamily="34" charset="-128"/>
            </a:endParaRPr>
          </a:p>
        </p:txBody>
      </p:sp>
      <p:sp>
        <p:nvSpPr>
          <p:cNvPr id="4" name="Text Box 1"/>
          <p:cNvSpPr txBox="1">
            <a:spLocks noChangeArrowheads="1"/>
          </p:cNvSpPr>
          <p:nvPr/>
        </p:nvSpPr>
        <p:spPr bwMode="auto">
          <a:xfrm>
            <a:off x="685800" y="152400"/>
            <a:ext cx="7772400" cy="838200"/>
          </a:xfrm>
          <a:prstGeom prst="rect">
            <a:avLst/>
          </a:prstGeom>
          <a:noFill/>
          <a:ln w="9525">
            <a:noFill/>
            <a:round/>
            <a:headEnd/>
            <a:tailEnd/>
          </a:ln>
          <a:effectLst/>
        </p:spPr>
        <p:txBody>
          <a:bodyPr anchor="ct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panose="020B0604020202020204" pitchFamily="34" charset="0"/>
                <a:ea typeface="ヒラギノ角ゴ Pro W3" pitchFamily="-84" charset="-128"/>
              </a:defRPr>
            </a:lvl9pPr>
          </a:lstStyle>
          <a:p>
            <a:pPr algn="ctr" eaLnBrk="1" hangingPunct="1">
              <a:buClrTx/>
              <a:buFontTx/>
              <a:buNone/>
            </a:pPr>
            <a:r>
              <a:rPr lang="en-GB" altLang="es-UY" sz="3600" b="1">
                <a:solidFill>
                  <a:srgbClr val="2D2DB9"/>
                </a:solidFill>
                <a:effectLst>
                  <a:outerShdw blurRad="38100" dist="38100" dir="2700000" algn="tl">
                    <a:srgbClr val="C0C0C0"/>
                  </a:outerShdw>
                </a:effectLst>
              </a:rPr>
              <a:t>Features of the Artemis module</a:t>
            </a:r>
          </a:p>
        </p:txBody>
      </p:sp>
    </p:spTree>
    <p:extLst>
      <p:ext uri="{BB962C8B-B14F-4D97-AF65-F5344CB8AC3E}">
        <p14:creationId xmlns:p14="http://schemas.microsoft.com/office/powerpoint/2010/main" val="1245700317"/>
      </p:ext>
    </p:extLst>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Resultado de imagen para hands on"/>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UY"/>
          </a:p>
        </p:txBody>
      </p:sp>
      <p:pic>
        <p:nvPicPr>
          <p:cNvPr id="1028" name="Picture 4" descr="Resultado de imagen para hands 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9752" y="2204864"/>
            <a:ext cx="4286250" cy="2667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618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descr="C:\Mis documentos\Mis imágenes\eaglepub2.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18530" y="1484783"/>
            <a:ext cx="3175719" cy="43556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4" descr="C:\Mis documentos\Mis imágenes\helixjoke.gif"/>
          <p:cNvPicPr>
            <a:picLocks noChangeAspect="1" noChangeArrowheads="1"/>
          </p:cNvPicPr>
          <p:nvPr/>
        </p:nvPicPr>
        <p:blipFill>
          <a:blip r:embed="rId3">
            <a:extLst>
              <a:ext uri="{28A0092B-C50C-407E-A947-70E740481C1C}">
                <a14:useLocalDpi xmlns:a14="http://schemas.microsoft.com/office/drawing/2010/main" val="0"/>
              </a:ext>
            </a:extLst>
          </a:blip>
          <a:srcRect l="1135" t="2823" r="2214" b="3741"/>
          <a:stretch>
            <a:fillRect/>
          </a:stretch>
        </p:blipFill>
        <p:spPr bwMode="auto">
          <a:xfrm>
            <a:off x="3923927" y="1467842"/>
            <a:ext cx="4907821" cy="4372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3"/>
          <p:cNvSpPr>
            <a:spLocks noGrp="1"/>
          </p:cNvSpPr>
          <p:nvPr>
            <p:ph type="title"/>
          </p:nvPr>
        </p:nvSpPr>
        <p:spPr>
          <a:xfrm>
            <a:off x="457200" y="188640"/>
            <a:ext cx="8229600" cy="1143000"/>
          </a:xfrm>
        </p:spPr>
        <p:txBody>
          <a:bodyPr/>
          <a:lstStyle/>
          <a:p>
            <a:r>
              <a:rPr lang="en-US" sz="3200" dirty="0">
                <a:solidFill>
                  <a:srgbClr val="002060"/>
                </a:solidFill>
                <a:latin typeface="Century Gothic" panose="020B0502020202020204" pitchFamily="34" charset="0"/>
              </a:rPr>
              <a:t>It all started at the pub…</a:t>
            </a:r>
            <a:endParaRPr lang="es-UY" sz="3200" dirty="0">
              <a:solidFill>
                <a:srgbClr val="002060"/>
              </a:solidFill>
              <a:latin typeface="Century Gothic" panose="020B0502020202020204" pitchFamily="34" charset="0"/>
            </a:endParaRPr>
          </a:p>
        </p:txBody>
      </p:sp>
    </p:spTree>
    <p:extLst>
      <p:ext uri="{BB962C8B-B14F-4D97-AF65-F5344CB8AC3E}">
        <p14:creationId xmlns:p14="http://schemas.microsoft.com/office/powerpoint/2010/main" val="4101535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23528" y="3438508"/>
            <a:ext cx="8400628" cy="3086836"/>
          </a:xfrm>
          <a:prstGeom prst="rect">
            <a:avLst/>
          </a:prstGeom>
        </p:spPr>
      </p:pic>
      <p:sp>
        <p:nvSpPr>
          <p:cNvPr id="3" name="Rectangle 2"/>
          <p:cNvSpPr/>
          <p:nvPr/>
        </p:nvSpPr>
        <p:spPr>
          <a:xfrm>
            <a:off x="1115616" y="5373216"/>
            <a:ext cx="864096" cy="648072"/>
          </a:xfrm>
          <a:prstGeom prst="rect">
            <a:avLst/>
          </a:prstGeom>
          <a:solidFill>
            <a:srgbClr val="66FF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UY"/>
          </a:p>
        </p:txBody>
      </p:sp>
      <p:sp>
        <p:nvSpPr>
          <p:cNvPr id="4" name="TextBox 3"/>
          <p:cNvSpPr txBox="1"/>
          <p:nvPr/>
        </p:nvSpPr>
        <p:spPr>
          <a:xfrm>
            <a:off x="1475656" y="5733256"/>
            <a:ext cx="45719" cy="369332"/>
          </a:xfrm>
          <a:prstGeom prst="rect">
            <a:avLst/>
          </a:prstGeom>
          <a:noFill/>
        </p:spPr>
        <p:txBody>
          <a:bodyPr wrap="square" rtlCol="0">
            <a:spAutoFit/>
          </a:bodyPr>
          <a:lstStyle/>
          <a:p>
            <a:endParaRPr lang="es-UY" dirty="0"/>
          </a:p>
        </p:txBody>
      </p:sp>
      <p:sp>
        <p:nvSpPr>
          <p:cNvPr id="5" name="TextBox 4"/>
          <p:cNvSpPr txBox="1"/>
          <p:nvPr/>
        </p:nvSpPr>
        <p:spPr>
          <a:xfrm>
            <a:off x="1017319" y="5394702"/>
            <a:ext cx="1008112" cy="707886"/>
          </a:xfrm>
          <a:prstGeom prst="rect">
            <a:avLst/>
          </a:prstGeom>
          <a:noFill/>
        </p:spPr>
        <p:txBody>
          <a:bodyPr wrap="square" rtlCol="0">
            <a:spAutoFit/>
          </a:bodyPr>
          <a:lstStyle/>
          <a:p>
            <a:pPr algn="ctr"/>
            <a:r>
              <a:rPr lang="en-US" sz="1000" dirty="0" err="1"/>
              <a:t>E.Coli</a:t>
            </a:r>
            <a:r>
              <a:rPr lang="en-US" sz="1000" dirty="0"/>
              <a:t> </a:t>
            </a:r>
          </a:p>
          <a:p>
            <a:pPr algn="ctr"/>
            <a:r>
              <a:rPr lang="en-US" sz="1000" dirty="0"/>
              <a:t>Ala-</a:t>
            </a:r>
            <a:r>
              <a:rPr lang="en-US" sz="1000" dirty="0" err="1"/>
              <a:t>tRNA</a:t>
            </a:r>
            <a:endParaRPr lang="en-US" sz="1000" dirty="0"/>
          </a:p>
          <a:p>
            <a:pPr algn="ctr"/>
            <a:r>
              <a:rPr lang="en-US" sz="1000" dirty="0"/>
              <a:t>(77 </a:t>
            </a:r>
            <a:r>
              <a:rPr lang="en-US" sz="1000" dirty="0" err="1"/>
              <a:t>nt</a:t>
            </a:r>
            <a:r>
              <a:rPr lang="en-US" sz="1000" dirty="0"/>
              <a:t>)</a:t>
            </a:r>
          </a:p>
          <a:p>
            <a:pPr algn="ctr"/>
            <a:endParaRPr lang="es-UY" sz="1000" dirty="0"/>
          </a:p>
        </p:txBody>
      </p:sp>
      <p:cxnSp>
        <p:nvCxnSpPr>
          <p:cNvPr id="7" name="Straight Arrow Connector 6"/>
          <p:cNvCxnSpPr/>
          <p:nvPr/>
        </p:nvCxnSpPr>
        <p:spPr>
          <a:xfrm>
            <a:off x="1521375" y="4293096"/>
            <a:ext cx="0" cy="108012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8" name="TextBox 7"/>
          <p:cNvSpPr txBox="1"/>
          <p:nvPr/>
        </p:nvSpPr>
        <p:spPr>
          <a:xfrm rot="16200000">
            <a:off x="1164764" y="3756308"/>
            <a:ext cx="765799" cy="307777"/>
          </a:xfrm>
          <a:prstGeom prst="rect">
            <a:avLst/>
          </a:prstGeom>
          <a:noFill/>
        </p:spPr>
        <p:txBody>
          <a:bodyPr wrap="square" rtlCol="0">
            <a:spAutoFit/>
          </a:bodyPr>
          <a:lstStyle/>
          <a:p>
            <a:r>
              <a:rPr lang="en-US" sz="1400" dirty="0"/>
              <a:t>1965</a:t>
            </a:r>
            <a:endParaRPr lang="es-UY" sz="1400" dirty="0"/>
          </a:p>
        </p:txBody>
      </p:sp>
      <p:sp>
        <p:nvSpPr>
          <p:cNvPr id="6" name="Title 5"/>
          <p:cNvSpPr>
            <a:spLocks noGrp="1"/>
          </p:cNvSpPr>
          <p:nvPr>
            <p:ph type="title"/>
          </p:nvPr>
        </p:nvSpPr>
        <p:spPr>
          <a:xfrm>
            <a:off x="457200" y="341784"/>
            <a:ext cx="5266928" cy="1143000"/>
          </a:xfrm>
          <a:noFill/>
          <a:ln w="9525">
            <a:noFill/>
            <a:miter lim="800000"/>
            <a:headEnd/>
            <a:tailEnd/>
          </a:ln>
        </p:spPr>
        <p:txBody>
          <a:bodyPr vert="horz" wrap="square" lIns="91440" tIns="45720" rIns="91440" bIns="45720" numCol="1" anchor="ctr" anchorCtr="0" compatLnSpc="1">
            <a:prstTxWarp prst="textNoShape">
              <a:avLst/>
            </a:prstTxWarp>
          </a:bodyPr>
          <a:lstStyle/>
          <a:p>
            <a:r>
              <a:rPr lang="en-US" sz="3200" dirty="0">
                <a:solidFill>
                  <a:srgbClr val="002060"/>
                </a:solidFill>
                <a:latin typeface="Century Gothic" panose="020B0502020202020204" pitchFamily="34" charset="0"/>
              </a:rPr>
              <a:t>Brief history of sequencing </a:t>
            </a:r>
            <a:br>
              <a:rPr lang="en-US" sz="3200" dirty="0">
                <a:solidFill>
                  <a:srgbClr val="002060"/>
                </a:solidFill>
                <a:latin typeface="Century Gothic" panose="020B0502020202020204" pitchFamily="34" charset="0"/>
              </a:rPr>
            </a:br>
            <a:r>
              <a:rPr lang="en-US" sz="3200" dirty="0">
                <a:solidFill>
                  <a:srgbClr val="002060"/>
                </a:solidFill>
                <a:latin typeface="Century Gothic" panose="020B0502020202020204" pitchFamily="34" charset="0"/>
              </a:rPr>
              <a:t>… and bioinformatics</a:t>
            </a:r>
            <a:endParaRPr lang="es-UY" sz="3200" dirty="0">
              <a:solidFill>
                <a:srgbClr val="002060"/>
              </a:solidFill>
              <a:latin typeface="Century Gothic" panose="020B0502020202020204" pitchFamily="34" charset="0"/>
            </a:endParaRPr>
          </a:p>
        </p:txBody>
      </p:sp>
      <p:pic>
        <p:nvPicPr>
          <p:cNvPr id="13" name="Picture 23" descr="dnasequence"/>
          <p:cNvPicPr>
            <a:picLocks noGrp="1" noChangeAspect="1" noChangeArrowheads="1"/>
          </p:cNvPicPr>
          <p:nvPr>
            <p:ph sz="quarter" idx="4294967295"/>
          </p:nvPr>
        </p:nvPicPr>
        <p:blipFill>
          <a:blip r:embed="rId3">
            <a:extLst>
              <a:ext uri="{28A0092B-C50C-407E-A947-70E740481C1C}">
                <a14:useLocalDpi xmlns:a14="http://schemas.microsoft.com/office/drawing/2010/main" val="0"/>
              </a:ext>
            </a:extLst>
          </a:blip>
          <a:srcRect/>
          <a:stretch>
            <a:fillRect/>
          </a:stretch>
        </p:blipFill>
        <p:spPr>
          <a:xfrm>
            <a:off x="2225520" y="5547016"/>
            <a:ext cx="948544" cy="948544"/>
          </a:xfrm>
          <a:prstGeom prst="rect">
            <a:avLst/>
          </a:prstGeom>
          <a:noFill/>
        </p:spPr>
      </p:pic>
      <p:sp>
        <p:nvSpPr>
          <p:cNvPr id="16" name="AutoShape 2" descr="Resultado de imagen para sanger"/>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UY"/>
          </a:p>
        </p:txBody>
      </p:sp>
      <p:sp>
        <p:nvSpPr>
          <p:cNvPr id="18" name="AutoShape 6" descr="Resultado de imagen para sanger"/>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UY"/>
          </a:p>
        </p:txBody>
      </p:sp>
      <p:pic>
        <p:nvPicPr>
          <p:cNvPr id="1032" name="Picture 8" descr="Resultado de imagen para sange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69006" y="3951914"/>
            <a:ext cx="936306" cy="864706"/>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p:cNvSpPr txBox="1"/>
          <p:nvPr/>
        </p:nvSpPr>
        <p:spPr>
          <a:xfrm>
            <a:off x="2195737" y="5199583"/>
            <a:ext cx="936104" cy="461665"/>
          </a:xfrm>
          <a:prstGeom prst="rect">
            <a:avLst/>
          </a:prstGeom>
          <a:solidFill>
            <a:srgbClr val="99FF00"/>
          </a:solidFill>
        </p:spPr>
        <p:txBody>
          <a:bodyPr wrap="square" lIns="0" tIns="0" rIns="0" bIns="0" rtlCol="0">
            <a:spAutoFit/>
          </a:bodyPr>
          <a:lstStyle>
            <a:defPPr>
              <a:defRPr lang="es-MX"/>
            </a:defPPr>
            <a:lvl1pPr algn="ctr">
              <a:defRPr sz="1000"/>
            </a:lvl1pPr>
          </a:lstStyle>
          <a:p>
            <a:r>
              <a:rPr lang="en-US" dirty="0"/>
              <a:t>Phage FX 174 </a:t>
            </a:r>
          </a:p>
          <a:p>
            <a:r>
              <a:rPr lang="en-US" dirty="0"/>
              <a:t>(5368 </a:t>
            </a:r>
            <a:r>
              <a:rPr lang="en-US" dirty="0" err="1"/>
              <a:t>bp</a:t>
            </a:r>
            <a:r>
              <a:rPr lang="en-US" dirty="0"/>
              <a:t>)</a:t>
            </a:r>
          </a:p>
          <a:p>
            <a:endParaRPr lang="es-UY" dirty="0"/>
          </a:p>
        </p:txBody>
      </p:sp>
      <p:sp>
        <p:nvSpPr>
          <p:cNvPr id="14" name="Rectangle 13"/>
          <p:cNvSpPr/>
          <p:nvPr/>
        </p:nvSpPr>
        <p:spPr>
          <a:xfrm>
            <a:off x="5436096" y="166262"/>
            <a:ext cx="3535690" cy="3477875"/>
          </a:xfrm>
          <a:prstGeom prst="rect">
            <a:avLst/>
          </a:prstGeom>
        </p:spPr>
        <p:txBody>
          <a:bodyPr wrap="square">
            <a:spAutoFit/>
          </a:bodyPr>
          <a:lstStyle/>
          <a:p>
            <a:pPr eaLnBrk="1" hangingPunct="1">
              <a:buFontTx/>
              <a:buAutoNum type="arabicPlain" startAt="1965"/>
            </a:pPr>
            <a:r>
              <a:rPr lang="en-GB" altLang="es-UY" sz="1000" b="1" dirty="0">
                <a:solidFill>
                  <a:srgbClr val="336699"/>
                </a:solidFill>
                <a:latin typeface="Century Gothic" panose="020B0502020202020204" pitchFamily="34" charset="0"/>
              </a:rPr>
              <a:t>	Atlas of protein sequences (</a:t>
            </a:r>
            <a:r>
              <a:rPr lang="en-GB" altLang="es-UY" sz="1000" b="1" dirty="0" err="1">
                <a:solidFill>
                  <a:srgbClr val="336699"/>
                </a:solidFill>
                <a:latin typeface="Century Gothic" panose="020B0502020202020204" pitchFamily="34" charset="0"/>
              </a:rPr>
              <a:t>Dayhoff</a:t>
            </a:r>
            <a:r>
              <a:rPr lang="en-GB" altLang="es-UY" sz="1000" b="1" dirty="0">
                <a:solidFill>
                  <a:srgbClr val="336699"/>
                </a:solidFill>
                <a:latin typeface="Century Gothic" panose="020B0502020202020204" pitchFamily="34" charset="0"/>
              </a:rPr>
              <a:t>)</a:t>
            </a:r>
          </a:p>
          <a:p>
            <a:pPr eaLnBrk="1" hangingPunct="1"/>
            <a:endParaRPr lang="en-GB" altLang="es-UY" sz="1000" b="1" dirty="0">
              <a:solidFill>
                <a:srgbClr val="336699"/>
              </a:solidFill>
              <a:latin typeface="Century Gothic" panose="020B0502020202020204" pitchFamily="34" charset="0"/>
            </a:endParaRPr>
          </a:p>
          <a:p>
            <a:pPr eaLnBrk="1" hangingPunct="1"/>
            <a:r>
              <a:rPr lang="en-GB" altLang="es-UY" sz="1000" b="1" dirty="0">
                <a:solidFill>
                  <a:srgbClr val="336699"/>
                </a:solidFill>
                <a:latin typeface="Century Gothic" panose="020B0502020202020204" pitchFamily="34" charset="0"/>
              </a:rPr>
              <a:t>1977	First program to collect </a:t>
            </a:r>
            <a:r>
              <a:rPr lang="en-GB" altLang="es-UY" sz="1000" b="1" dirty="0">
                <a:solidFill>
                  <a:srgbClr val="336699"/>
                </a:solidFill>
                <a:latin typeface="Symbol" panose="05050102010706020507" pitchFamily="18" charset="2"/>
              </a:rPr>
              <a:t>f</a:t>
            </a:r>
            <a:r>
              <a:rPr lang="en-GB" altLang="es-UY" sz="1000" b="1" dirty="0">
                <a:solidFill>
                  <a:srgbClr val="336699"/>
                </a:solidFill>
                <a:latin typeface="Century Gothic" panose="020B0502020202020204" pitchFamily="34" charset="0"/>
              </a:rPr>
              <a:t>X174 	sequence data (McCallum &amp; Smith)</a:t>
            </a:r>
          </a:p>
          <a:p>
            <a:pPr eaLnBrk="1" hangingPunct="1"/>
            <a:endParaRPr lang="en-GB" altLang="es-UY" sz="1000" b="1" dirty="0">
              <a:solidFill>
                <a:srgbClr val="336699"/>
              </a:solidFill>
              <a:latin typeface="Century Gothic" panose="020B0502020202020204" pitchFamily="34" charset="0"/>
            </a:endParaRPr>
          </a:p>
          <a:p>
            <a:pPr eaLnBrk="1" hangingPunct="1"/>
            <a:r>
              <a:rPr lang="en-GB" altLang="es-UY" sz="1000" b="1" dirty="0">
                <a:solidFill>
                  <a:srgbClr val="336699"/>
                </a:solidFill>
                <a:latin typeface="Century Gothic" panose="020B0502020202020204" pitchFamily="34" charset="0"/>
              </a:rPr>
              <a:t>	Sequence data handling by computers 	(</a:t>
            </a:r>
            <a:r>
              <a:rPr lang="en-GB" altLang="es-UY" sz="1000" b="1" dirty="0" err="1">
                <a:solidFill>
                  <a:srgbClr val="336699"/>
                </a:solidFill>
                <a:latin typeface="Century Gothic" panose="020B0502020202020204" pitchFamily="34" charset="0"/>
              </a:rPr>
              <a:t>Staden</a:t>
            </a:r>
            <a:r>
              <a:rPr lang="en-GB" altLang="es-UY" sz="1000" b="1" dirty="0">
                <a:solidFill>
                  <a:srgbClr val="336699"/>
                </a:solidFill>
                <a:latin typeface="Century Gothic" panose="020B0502020202020204" pitchFamily="34" charset="0"/>
              </a:rPr>
              <a:t>)</a:t>
            </a:r>
          </a:p>
          <a:p>
            <a:pPr eaLnBrk="1" hangingPunct="1"/>
            <a:endParaRPr lang="en-GB" altLang="es-UY" sz="1000" b="1" dirty="0">
              <a:solidFill>
                <a:srgbClr val="336699"/>
              </a:solidFill>
              <a:latin typeface="Century Gothic" panose="020B0502020202020204" pitchFamily="34" charset="0"/>
            </a:endParaRPr>
          </a:p>
          <a:p>
            <a:pPr eaLnBrk="1" hangingPunct="1"/>
            <a:r>
              <a:rPr lang="en-GB" altLang="es-UY" sz="1000" b="1" dirty="0">
                <a:solidFill>
                  <a:srgbClr val="336699"/>
                </a:solidFill>
                <a:latin typeface="Century Gothic" panose="020B0502020202020204" pitchFamily="34" charset="0"/>
              </a:rPr>
              <a:t>1980	EMBL Data bank </a:t>
            </a:r>
          </a:p>
          <a:p>
            <a:pPr eaLnBrk="1" hangingPunct="1"/>
            <a:endParaRPr lang="en-GB" altLang="es-UY" sz="1000" b="1" dirty="0">
              <a:solidFill>
                <a:srgbClr val="336699"/>
              </a:solidFill>
              <a:latin typeface="Century Gothic" panose="020B0502020202020204" pitchFamily="34" charset="0"/>
            </a:endParaRPr>
          </a:p>
          <a:p>
            <a:pPr eaLnBrk="1" hangingPunct="1"/>
            <a:r>
              <a:rPr lang="en-GB" altLang="es-UY" sz="1000" b="1" dirty="0">
                <a:solidFill>
                  <a:srgbClr val="336699"/>
                </a:solidFill>
                <a:latin typeface="Century Gothic" panose="020B0502020202020204" pitchFamily="34" charset="0"/>
              </a:rPr>
              <a:t>1981	1st Nucleic acid sequence database 	(</a:t>
            </a:r>
            <a:r>
              <a:rPr lang="en-GB" altLang="es-UY" sz="1000" b="1" dirty="0" err="1">
                <a:solidFill>
                  <a:srgbClr val="336699"/>
                </a:solidFill>
                <a:latin typeface="Century Gothic" panose="020B0502020202020204" pitchFamily="34" charset="0"/>
              </a:rPr>
              <a:t>Dayhoff</a:t>
            </a:r>
            <a:r>
              <a:rPr lang="en-GB" altLang="es-UY" sz="1000" b="1" dirty="0">
                <a:solidFill>
                  <a:srgbClr val="336699"/>
                </a:solidFill>
                <a:latin typeface="Century Gothic" panose="020B0502020202020204" pitchFamily="34" charset="0"/>
              </a:rPr>
              <a:t>)</a:t>
            </a:r>
          </a:p>
          <a:p>
            <a:pPr eaLnBrk="1" hangingPunct="1"/>
            <a:endParaRPr lang="en-GB" altLang="es-UY" sz="1000" b="1" dirty="0">
              <a:solidFill>
                <a:srgbClr val="336699"/>
              </a:solidFill>
              <a:latin typeface="Century Gothic" panose="020B0502020202020204" pitchFamily="34" charset="0"/>
            </a:endParaRPr>
          </a:p>
          <a:p>
            <a:pPr eaLnBrk="1" hangingPunct="1">
              <a:buFontTx/>
              <a:buAutoNum type="arabicPlain" startAt="1982"/>
            </a:pPr>
            <a:r>
              <a:rPr lang="en-GB" altLang="es-UY" sz="1000" b="1" dirty="0">
                <a:solidFill>
                  <a:srgbClr val="336699"/>
                </a:solidFill>
                <a:latin typeface="Century Gothic" panose="020B0502020202020204" pitchFamily="34" charset="0"/>
              </a:rPr>
              <a:t>                  </a:t>
            </a:r>
            <a:r>
              <a:rPr lang="en-GB" altLang="es-UY" sz="1000" b="1" dirty="0" err="1">
                <a:solidFill>
                  <a:srgbClr val="336699"/>
                </a:solidFill>
                <a:latin typeface="Century Gothic" panose="020B0502020202020204" pitchFamily="34" charset="0"/>
              </a:rPr>
              <a:t>GenBank</a:t>
            </a:r>
            <a:r>
              <a:rPr lang="en-GB" altLang="es-UY" sz="1000" b="1" dirty="0">
                <a:solidFill>
                  <a:srgbClr val="336699"/>
                </a:solidFill>
                <a:latin typeface="Century Gothic" panose="020B0502020202020204" pitchFamily="34" charset="0"/>
              </a:rPr>
              <a:t> started @ NCBI </a:t>
            </a:r>
          </a:p>
          <a:p>
            <a:pPr eaLnBrk="1" hangingPunct="1">
              <a:buFontTx/>
              <a:buAutoNum type="arabicPlain" startAt="1982"/>
            </a:pPr>
            <a:endParaRPr lang="en-GB" altLang="es-UY" sz="1000" b="1" dirty="0">
              <a:solidFill>
                <a:srgbClr val="336699"/>
              </a:solidFill>
              <a:latin typeface="Century Gothic" panose="020B0502020202020204" pitchFamily="34" charset="0"/>
            </a:endParaRPr>
          </a:p>
          <a:p>
            <a:pPr eaLnBrk="1" hangingPunct="1">
              <a:buFontTx/>
              <a:buAutoNum type="arabicPlain" startAt="1988"/>
            </a:pPr>
            <a:r>
              <a:rPr lang="en-GB" altLang="es-UY" sz="1000" b="1" dirty="0">
                <a:solidFill>
                  <a:srgbClr val="336699"/>
                </a:solidFill>
                <a:latin typeface="Century Gothic" panose="020B0502020202020204" pitchFamily="34" charset="0"/>
              </a:rPr>
              <a:t>                  </a:t>
            </a:r>
            <a:r>
              <a:rPr lang="en-GB" altLang="es-UY" sz="1000" b="1" dirty="0" err="1">
                <a:solidFill>
                  <a:srgbClr val="336699"/>
                </a:solidFill>
                <a:latin typeface="Century Gothic" panose="020B0502020202020204" pitchFamily="34" charset="0"/>
              </a:rPr>
              <a:t>FastA</a:t>
            </a:r>
            <a:r>
              <a:rPr lang="en-GB" altLang="es-UY" sz="1000" b="1" dirty="0">
                <a:solidFill>
                  <a:srgbClr val="336699"/>
                </a:solidFill>
                <a:latin typeface="Century Gothic" panose="020B0502020202020204" pitchFamily="34" charset="0"/>
              </a:rPr>
              <a:t> (Pearson &amp; </a:t>
            </a:r>
            <a:r>
              <a:rPr lang="en-GB" altLang="es-UY" sz="1000" b="1" dirty="0" err="1">
                <a:solidFill>
                  <a:srgbClr val="336699"/>
                </a:solidFill>
                <a:latin typeface="Century Gothic" panose="020B0502020202020204" pitchFamily="34" charset="0"/>
              </a:rPr>
              <a:t>Lippman</a:t>
            </a:r>
            <a:r>
              <a:rPr lang="en-GB" altLang="es-UY" sz="1000" b="1" dirty="0">
                <a:solidFill>
                  <a:srgbClr val="336699"/>
                </a:solidFill>
                <a:latin typeface="Century Gothic" panose="020B0502020202020204" pitchFamily="34" charset="0"/>
              </a:rPr>
              <a:t>)</a:t>
            </a:r>
          </a:p>
          <a:p>
            <a:pPr eaLnBrk="1" hangingPunct="1">
              <a:buFontTx/>
              <a:buAutoNum type="arabicPlain" startAt="1988"/>
            </a:pPr>
            <a:endParaRPr lang="en-GB" altLang="es-UY" sz="1000" b="1" dirty="0">
              <a:solidFill>
                <a:srgbClr val="336699"/>
              </a:solidFill>
              <a:latin typeface="Century Gothic" panose="020B0502020202020204" pitchFamily="34" charset="0"/>
            </a:endParaRPr>
          </a:p>
          <a:p>
            <a:pPr eaLnBrk="1" hangingPunct="1">
              <a:buFontTx/>
              <a:buAutoNum type="arabicPlain" startAt="1990"/>
            </a:pPr>
            <a:r>
              <a:rPr lang="en-GB" altLang="es-UY" sz="1000" b="1" dirty="0">
                <a:solidFill>
                  <a:srgbClr val="336699"/>
                </a:solidFill>
                <a:latin typeface="Century Gothic" panose="020B0502020202020204" pitchFamily="34" charset="0"/>
              </a:rPr>
              <a:t>                  BLAST (</a:t>
            </a:r>
            <a:r>
              <a:rPr lang="en-GB" altLang="es-UY" sz="1000" b="1" dirty="0" err="1">
                <a:solidFill>
                  <a:srgbClr val="336699"/>
                </a:solidFill>
                <a:latin typeface="Century Gothic" panose="020B0502020202020204" pitchFamily="34" charset="0"/>
              </a:rPr>
              <a:t>Altschul</a:t>
            </a:r>
            <a:r>
              <a:rPr lang="en-GB" altLang="es-UY" sz="1000" b="1" dirty="0">
                <a:solidFill>
                  <a:srgbClr val="336699"/>
                </a:solidFill>
                <a:latin typeface="Century Gothic" panose="020B0502020202020204" pitchFamily="34" charset="0"/>
              </a:rPr>
              <a:t> &amp; Pearson)</a:t>
            </a:r>
          </a:p>
          <a:p>
            <a:pPr eaLnBrk="1" hangingPunct="1">
              <a:buFontTx/>
              <a:buAutoNum type="arabicPlain" startAt="1990"/>
            </a:pPr>
            <a:endParaRPr lang="en-GB" altLang="es-UY" sz="1000" b="1" dirty="0">
              <a:solidFill>
                <a:srgbClr val="336699"/>
              </a:solidFill>
              <a:latin typeface="Century Gothic" panose="020B0502020202020204" pitchFamily="34" charset="0"/>
            </a:endParaRPr>
          </a:p>
          <a:p>
            <a:pPr eaLnBrk="1" hangingPunct="1">
              <a:buFontTx/>
              <a:buAutoNum type="arabicPlain" startAt="1995"/>
            </a:pPr>
            <a:r>
              <a:rPr lang="en-GB" altLang="es-UY" sz="1000" b="1" dirty="0">
                <a:solidFill>
                  <a:srgbClr val="336699"/>
                </a:solidFill>
                <a:latin typeface="Century Gothic" panose="020B0502020202020204" pitchFamily="34" charset="0"/>
              </a:rPr>
              <a:t>                  </a:t>
            </a:r>
            <a:r>
              <a:rPr lang="en-GB" altLang="es-UY" sz="1000" b="1" dirty="0" err="1">
                <a:solidFill>
                  <a:srgbClr val="336699"/>
                </a:solidFill>
                <a:latin typeface="Century Gothic" panose="020B0502020202020204" pitchFamily="34" charset="0"/>
              </a:rPr>
              <a:t>Phred</a:t>
            </a:r>
            <a:r>
              <a:rPr lang="en-GB" altLang="es-UY" sz="1000" b="1" dirty="0">
                <a:solidFill>
                  <a:srgbClr val="336699"/>
                </a:solidFill>
                <a:latin typeface="Century Gothic" panose="020B0502020202020204" pitchFamily="34" charset="0"/>
              </a:rPr>
              <a:t> (Green)</a:t>
            </a:r>
          </a:p>
          <a:p>
            <a:pPr eaLnBrk="1" hangingPunct="1"/>
            <a:r>
              <a:rPr lang="en-GB" altLang="es-UY" sz="1000" b="1" dirty="0">
                <a:solidFill>
                  <a:srgbClr val="336699"/>
                </a:solidFill>
                <a:latin typeface="Century Gothic" panose="020B0502020202020204" pitchFamily="34" charset="0"/>
              </a:rPr>
              <a:t>	</a:t>
            </a:r>
          </a:p>
          <a:p>
            <a:pPr eaLnBrk="1" hangingPunct="1"/>
            <a:r>
              <a:rPr lang="en-GB" altLang="es-UY" sz="1000" b="1" dirty="0">
                <a:solidFill>
                  <a:srgbClr val="336699"/>
                </a:solidFill>
                <a:latin typeface="Century Gothic" panose="020B0502020202020204" pitchFamily="34" charset="0"/>
              </a:rPr>
              <a:t>	TIGR Assembler</a:t>
            </a:r>
          </a:p>
        </p:txBody>
      </p:sp>
    </p:spTree>
    <p:extLst>
      <p:ext uri="{BB962C8B-B14F-4D97-AF65-F5344CB8AC3E}">
        <p14:creationId xmlns:p14="http://schemas.microsoft.com/office/powerpoint/2010/main" val="1833474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2"/>
          <a:stretch>
            <a:fillRect/>
          </a:stretch>
        </p:blipFill>
        <p:spPr>
          <a:xfrm>
            <a:off x="611560" y="1124744"/>
            <a:ext cx="8047816" cy="5569808"/>
          </a:xfrm>
          <a:prstGeom prst="rect">
            <a:avLst/>
          </a:prstGeom>
          <a:ln>
            <a:noFill/>
          </a:ln>
        </p:spPr>
      </p:pic>
      <p:sp>
        <p:nvSpPr>
          <p:cNvPr id="4" name="TextShape 1"/>
          <p:cNvSpPr txBox="1"/>
          <p:nvPr/>
        </p:nvSpPr>
        <p:spPr>
          <a:xfrm>
            <a:off x="374760" y="260280"/>
            <a:ext cx="8229240" cy="114264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eaLnBrk="0" hangingPunct="0">
              <a:defRPr sz="3200">
                <a:solidFill>
                  <a:srgbClr val="002060"/>
                </a:solidFill>
                <a:latin typeface="Century Gothic" panose="020B0502020202020204" pitchFamily="34" charset="0"/>
                <a:ea typeface="+mj-ea"/>
                <a:cs typeface="+mj-cs"/>
              </a:defRPr>
            </a:lvl1pPr>
            <a:lvl2pPr algn="ctr" eaLnBrk="0" hangingPunct="0">
              <a:defRPr sz="4400">
                <a:solidFill>
                  <a:schemeClr val="tx2"/>
                </a:solidFill>
              </a:defRPr>
            </a:lvl2pPr>
            <a:lvl3pPr algn="ctr" eaLnBrk="0" hangingPunct="0">
              <a:defRPr sz="4400">
                <a:solidFill>
                  <a:schemeClr val="tx2"/>
                </a:solidFill>
              </a:defRPr>
            </a:lvl3pPr>
            <a:lvl4pPr algn="ctr" eaLnBrk="0" hangingPunct="0">
              <a:defRPr sz="4400">
                <a:solidFill>
                  <a:schemeClr val="tx2"/>
                </a:solidFill>
              </a:defRPr>
            </a:lvl4pPr>
            <a:lvl5pPr algn="ctr" eaLnBrk="0" hangingPunct="0">
              <a:defRPr sz="4400">
                <a:solidFill>
                  <a:schemeClr val="tx2"/>
                </a:solidFill>
              </a:defRPr>
            </a:lvl5pPr>
            <a:lvl6pPr marL="457200" algn="ctr" fontAlgn="base">
              <a:spcBef>
                <a:spcPct val="0"/>
              </a:spcBef>
              <a:spcAft>
                <a:spcPct val="0"/>
              </a:spcAft>
              <a:defRPr sz="4400">
                <a:solidFill>
                  <a:schemeClr val="tx2"/>
                </a:solidFill>
              </a:defRPr>
            </a:lvl6pPr>
            <a:lvl7pPr marL="914400" algn="ctr" fontAlgn="base">
              <a:spcBef>
                <a:spcPct val="0"/>
              </a:spcBef>
              <a:spcAft>
                <a:spcPct val="0"/>
              </a:spcAft>
              <a:defRPr sz="4400">
                <a:solidFill>
                  <a:schemeClr val="tx2"/>
                </a:solidFill>
              </a:defRPr>
            </a:lvl7pPr>
            <a:lvl8pPr marL="1371600" algn="ctr" fontAlgn="base">
              <a:spcBef>
                <a:spcPct val="0"/>
              </a:spcBef>
              <a:spcAft>
                <a:spcPct val="0"/>
              </a:spcAft>
              <a:defRPr sz="4400">
                <a:solidFill>
                  <a:schemeClr val="tx2"/>
                </a:solidFill>
              </a:defRPr>
            </a:lvl8pPr>
            <a:lvl9pPr marL="1828800" algn="ctr" fontAlgn="base">
              <a:spcBef>
                <a:spcPct val="0"/>
              </a:spcBef>
              <a:spcAft>
                <a:spcPct val="0"/>
              </a:spcAft>
              <a:defRPr sz="4400">
                <a:solidFill>
                  <a:schemeClr val="tx2"/>
                </a:solidFill>
              </a:defRPr>
            </a:lvl9pPr>
          </a:lstStyle>
          <a:p>
            <a:r>
              <a:rPr lang="es-MX" dirty="0"/>
              <a:t>Sanger, NGS, 3rdGen</a:t>
            </a:r>
            <a:endParaRPr dirty="0"/>
          </a:p>
        </p:txBody>
      </p:sp>
    </p:spTree>
    <p:extLst>
      <p:ext uri="{BB962C8B-B14F-4D97-AF65-F5344CB8AC3E}">
        <p14:creationId xmlns:p14="http://schemas.microsoft.com/office/powerpoint/2010/main" val="41867875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67544" y="5693186"/>
            <a:ext cx="7144221" cy="400110"/>
          </a:xfrm>
          <a:prstGeom prst="rect">
            <a:avLst/>
          </a:prstGeom>
        </p:spPr>
        <p:txBody>
          <a:bodyPr wrap="square">
            <a:spAutoFit/>
          </a:bodyPr>
          <a:lstStyle/>
          <a:p>
            <a:r>
              <a:rPr lang="es-UY" sz="1000" dirty="0">
                <a:solidFill>
                  <a:srgbClr val="252525"/>
                </a:solidFill>
                <a:latin typeface="Arial" panose="020B0604020202020204" pitchFamily="34" charset="0"/>
              </a:rPr>
              <a:t>Su, Andrew (2013): </a:t>
            </a:r>
            <a:r>
              <a:rPr lang="es-UY" sz="1000" dirty="0" err="1">
                <a:solidFill>
                  <a:srgbClr val="252525"/>
                </a:solidFill>
                <a:latin typeface="Arial" panose="020B0604020202020204" pitchFamily="34" charset="0"/>
              </a:rPr>
              <a:t>Cumulative</a:t>
            </a:r>
            <a:r>
              <a:rPr lang="es-UY" sz="1000" dirty="0">
                <a:solidFill>
                  <a:srgbClr val="252525"/>
                </a:solidFill>
                <a:latin typeface="Arial" panose="020B0604020202020204" pitchFamily="34" charset="0"/>
              </a:rPr>
              <a:t> </a:t>
            </a:r>
            <a:r>
              <a:rPr lang="es-UY" sz="1000" dirty="0" err="1">
                <a:solidFill>
                  <a:srgbClr val="252525"/>
                </a:solidFill>
                <a:latin typeface="Arial" panose="020B0604020202020204" pitchFamily="34" charset="0"/>
              </a:rPr>
              <a:t>sequenced</a:t>
            </a:r>
            <a:r>
              <a:rPr lang="es-UY" sz="1000" dirty="0">
                <a:solidFill>
                  <a:srgbClr val="252525"/>
                </a:solidFill>
                <a:latin typeface="Arial" panose="020B0604020202020204" pitchFamily="34" charset="0"/>
              </a:rPr>
              <a:t> </a:t>
            </a:r>
            <a:r>
              <a:rPr lang="es-UY" sz="1000" dirty="0" err="1">
                <a:solidFill>
                  <a:srgbClr val="252525"/>
                </a:solidFill>
                <a:latin typeface="Arial" panose="020B0604020202020204" pitchFamily="34" charset="0"/>
              </a:rPr>
              <a:t>genomes</a:t>
            </a:r>
            <a:r>
              <a:rPr lang="es-UY" sz="1000" dirty="0">
                <a:solidFill>
                  <a:srgbClr val="252525"/>
                </a:solidFill>
                <a:latin typeface="Arial" panose="020B0604020202020204" pitchFamily="34" charset="0"/>
              </a:rPr>
              <a:t>. </a:t>
            </a:r>
            <a:r>
              <a:rPr lang="es-UY" sz="1000" dirty="0" err="1">
                <a:solidFill>
                  <a:srgbClr val="252525"/>
                </a:solidFill>
                <a:latin typeface="Arial" panose="020B0604020202020204" pitchFamily="34" charset="0"/>
              </a:rPr>
              <a:t>fig</a:t>
            </a:r>
            <a:r>
              <a:rPr lang="es-UY" sz="1000" b="1" dirty="0" err="1">
                <a:solidFill>
                  <a:srgbClr val="252525"/>
                </a:solidFill>
                <a:latin typeface="Arial" panose="020B0604020202020204" pitchFamily="34" charset="0"/>
              </a:rPr>
              <a:t>share</a:t>
            </a:r>
            <a:r>
              <a:rPr lang="es-UY" sz="1000" dirty="0">
                <a:solidFill>
                  <a:srgbClr val="252525"/>
                </a:solidFill>
                <a:latin typeface="Arial" panose="020B0604020202020204" pitchFamily="34" charset="0"/>
              </a:rPr>
              <a:t>.</a:t>
            </a:r>
          </a:p>
          <a:p>
            <a:r>
              <a:rPr lang="es-UY" sz="1000" dirty="0">
                <a:solidFill>
                  <a:srgbClr val="252525"/>
                </a:solidFill>
                <a:latin typeface="Arial" panose="020B0604020202020204" pitchFamily="34" charset="0"/>
                <a:hlinkClick r:id="rId2"/>
              </a:rPr>
              <a:t>http://dx.doi.org/10.6084/m9.figshare.722952</a:t>
            </a:r>
            <a:r>
              <a:rPr lang="es-UY" sz="1000" dirty="0">
                <a:solidFill>
                  <a:srgbClr val="252525"/>
                </a:solidFill>
                <a:latin typeface="Arial" panose="020B0604020202020204" pitchFamily="34" charset="0"/>
              </a:rPr>
              <a:t>Retrieved 14:45, Nov 29, 2015 (GMT)</a:t>
            </a:r>
            <a:endParaRPr lang="es-UY" sz="1000" b="0" i="0" dirty="0">
              <a:solidFill>
                <a:srgbClr val="252525"/>
              </a:solidFill>
              <a:effectLst/>
              <a:latin typeface="Arial" panose="020B0604020202020204" pitchFamily="34" charset="0"/>
            </a:endParaRPr>
          </a:p>
        </p:txBody>
      </p:sp>
      <p:sp>
        <p:nvSpPr>
          <p:cNvPr id="2" name="Title 1"/>
          <p:cNvSpPr>
            <a:spLocks noGrp="1"/>
          </p:cNvSpPr>
          <p:nvPr>
            <p:ph type="title"/>
          </p:nvPr>
        </p:nvSpPr>
        <p:spPr/>
        <p:txBody>
          <a:bodyPr/>
          <a:lstStyle/>
          <a:p>
            <a:endParaRPr lang="es-UY" dirty="0"/>
          </a:p>
        </p:txBody>
      </p:sp>
      <p:pic>
        <p:nvPicPr>
          <p:cNvPr id="7" name="Picture 2" descr="http://previews.figshare.com/1090780/preview_1090780.jpg"/>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457200" y="2281994"/>
            <a:ext cx="4038600" cy="3162375"/>
          </a:xfrm>
          <a:prstGeom prst="rect">
            <a:avLst/>
          </a:prstGeom>
          <a:noFill/>
          <a:extLst>
            <a:ext uri="{909E8E84-426E-40DD-AFC4-6F175D3DCCD1}">
              <a14:hiddenFill xmlns:a14="http://schemas.microsoft.com/office/drawing/2010/main">
                <a:solidFill>
                  <a:srgbClr val="FFFFFF"/>
                </a:solidFill>
              </a14:hiddenFill>
            </a:ext>
          </a:extLst>
        </p:spPr>
      </p:pic>
      <p:pic>
        <p:nvPicPr>
          <p:cNvPr id="8" name="Content Placeholder 7"/>
          <p:cNvPicPr>
            <a:picLocks noGrp="1"/>
          </p:cNvPicPr>
          <p:nvPr>
            <p:ph sz="half" idx="2"/>
          </p:nvPr>
        </p:nvPicPr>
        <p:blipFill>
          <a:blip r:embed="rId4"/>
          <a:stretch>
            <a:fillRect/>
          </a:stretch>
        </p:blipFill>
        <p:spPr>
          <a:xfrm>
            <a:off x="4648200" y="2317155"/>
            <a:ext cx="4038600" cy="3092053"/>
          </a:xfrm>
          <a:prstGeom prst="rect">
            <a:avLst/>
          </a:prstGeom>
          <a:ln>
            <a:noFill/>
          </a:ln>
        </p:spPr>
      </p:pic>
    </p:spTree>
    <p:extLst>
      <p:ext uri="{BB962C8B-B14F-4D97-AF65-F5344CB8AC3E}">
        <p14:creationId xmlns:p14="http://schemas.microsoft.com/office/powerpoint/2010/main" val="18338488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TextShape 1"/>
          <p:cNvSpPr txBox="1"/>
          <p:nvPr/>
        </p:nvSpPr>
        <p:spPr>
          <a:xfrm>
            <a:off x="374760" y="260280"/>
            <a:ext cx="8229240" cy="114264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eaLnBrk="0" hangingPunct="0">
              <a:defRPr sz="3200">
                <a:solidFill>
                  <a:srgbClr val="002060"/>
                </a:solidFill>
                <a:latin typeface="Century Gothic" panose="020B0502020202020204" pitchFamily="34" charset="0"/>
                <a:ea typeface="+mj-ea"/>
                <a:cs typeface="+mj-cs"/>
              </a:defRPr>
            </a:lvl1pPr>
            <a:lvl2pPr algn="ctr" eaLnBrk="0" hangingPunct="0">
              <a:defRPr sz="4400">
                <a:solidFill>
                  <a:schemeClr val="tx2"/>
                </a:solidFill>
              </a:defRPr>
            </a:lvl2pPr>
            <a:lvl3pPr algn="ctr" eaLnBrk="0" hangingPunct="0">
              <a:defRPr sz="4400">
                <a:solidFill>
                  <a:schemeClr val="tx2"/>
                </a:solidFill>
              </a:defRPr>
            </a:lvl3pPr>
            <a:lvl4pPr algn="ctr" eaLnBrk="0" hangingPunct="0">
              <a:defRPr sz="4400">
                <a:solidFill>
                  <a:schemeClr val="tx2"/>
                </a:solidFill>
              </a:defRPr>
            </a:lvl4pPr>
            <a:lvl5pPr algn="ctr" eaLnBrk="0" hangingPunct="0">
              <a:defRPr sz="4400">
                <a:solidFill>
                  <a:schemeClr val="tx2"/>
                </a:solidFill>
              </a:defRPr>
            </a:lvl5pPr>
            <a:lvl6pPr marL="457200" algn="ctr" fontAlgn="base">
              <a:spcBef>
                <a:spcPct val="0"/>
              </a:spcBef>
              <a:spcAft>
                <a:spcPct val="0"/>
              </a:spcAft>
              <a:defRPr sz="4400">
                <a:solidFill>
                  <a:schemeClr val="tx2"/>
                </a:solidFill>
              </a:defRPr>
            </a:lvl6pPr>
            <a:lvl7pPr marL="914400" algn="ctr" fontAlgn="base">
              <a:spcBef>
                <a:spcPct val="0"/>
              </a:spcBef>
              <a:spcAft>
                <a:spcPct val="0"/>
              </a:spcAft>
              <a:defRPr sz="4400">
                <a:solidFill>
                  <a:schemeClr val="tx2"/>
                </a:solidFill>
              </a:defRPr>
            </a:lvl7pPr>
            <a:lvl8pPr marL="1371600" algn="ctr" fontAlgn="base">
              <a:spcBef>
                <a:spcPct val="0"/>
              </a:spcBef>
              <a:spcAft>
                <a:spcPct val="0"/>
              </a:spcAft>
              <a:defRPr sz="4400">
                <a:solidFill>
                  <a:schemeClr val="tx2"/>
                </a:solidFill>
              </a:defRPr>
            </a:lvl8pPr>
            <a:lvl9pPr marL="1828800" algn="ctr" fontAlgn="base">
              <a:spcBef>
                <a:spcPct val="0"/>
              </a:spcBef>
              <a:spcAft>
                <a:spcPct val="0"/>
              </a:spcAft>
              <a:defRPr sz="4400">
                <a:solidFill>
                  <a:schemeClr val="tx2"/>
                </a:solidFill>
              </a:defRPr>
            </a:lvl9pPr>
          </a:lstStyle>
          <a:p>
            <a:r>
              <a:rPr lang="es-MX" dirty="0" err="1"/>
              <a:t>We</a:t>
            </a:r>
            <a:r>
              <a:rPr lang="es-MX" dirty="0"/>
              <a:t> </a:t>
            </a:r>
            <a:r>
              <a:rPr lang="es-MX" dirty="0" err="1"/>
              <a:t>have</a:t>
            </a:r>
            <a:r>
              <a:rPr lang="es-MX" dirty="0"/>
              <a:t> a </a:t>
            </a:r>
            <a:r>
              <a:rPr lang="es-MX" dirty="0" err="1"/>
              <a:t>sequence</a:t>
            </a:r>
            <a:r>
              <a:rPr lang="es-MX" dirty="0"/>
              <a:t>, </a:t>
            </a:r>
            <a:r>
              <a:rPr lang="es-MX" dirty="0" err="1"/>
              <a:t>now</a:t>
            </a:r>
            <a:r>
              <a:rPr lang="es-MX" dirty="0"/>
              <a:t> </a:t>
            </a:r>
            <a:r>
              <a:rPr lang="es-MX" dirty="0" err="1"/>
              <a:t>what</a:t>
            </a:r>
            <a:r>
              <a:rPr lang="es-MX" dirty="0"/>
              <a:t>?</a:t>
            </a:r>
            <a:endParaRPr dirty="0"/>
          </a:p>
        </p:txBody>
      </p:sp>
      <p:pic>
        <p:nvPicPr>
          <p:cNvPr id="224" name="Picture 4"/>
          <p:cNvPicPr/>
          <p:nvPr/>
        </p:nvPicPr>
        <p:blipFill>
          <a:blip r:embed="rId2"/>
          <a:stretch>
            <a:fillRect/>
          </a:stretch>
        </p:blipFill>
        <p:spPr>
          <a:xfrm>
            <a:off x="1619640" y="1634400"/>
            <a:ext cx="6264360" cy="4551840"/>
          </a:xfrm>
          <a:prstGeom prst="rect">
            <a:avLst/>
          </a:prstGeom>
          <a:ln w="190440">
            <a:solidFill>
              <a:srgbClr val="FFFFFF"/>
            </a:solidFill>
            <a:miter/>
          </a:ln>
        </p:spPr>
      </p:pic>
    </p:spTree>
    <p:extLst>
      <p:ext uri="{BB962C8B-B14F-4D97-AF65-F5344CB8AC3E}">
        <p14:creationId xmlns:p14="http://schemas.microsoft.com/office/powerpoint/2010/main" val="80342717"/>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p:cNvPicPr>
            <a:picLocks noChangeAspect="1" noChangeArrowheads="1"/>
          </p:cNvPicPr>
          <p:nvPr/>
        </p:nvPicPr>
        <p:blipFill>
          <a:blip r:embed="rId2" cstate="print"/>
          <a:srcRect/>
          <a:stretch>
            <a:fillRect/>
          </a:stretch>
        </p:blipFill>
        <p:spPr bwMode="auto">
          <a:xfrm>
            <a:off x="755576" y="404664"/>
            <a:ext cx="1466850" cy="933450"/>
          </a:xfrm>
          <a:prstGeom prst="rect">
            <a:avLst/>
          </a:prstGeom>
          <a:noFill/>
          <a:ln w="9525">
            <a:noFill/>
            <a:miter lim="800000"/>
            <a:headEnd/>
            <a:tailEnd/>
          </a:ln>
        </p:spPr>
      </p:pic>
      <p:sp>
        <p:nvSpPr>
          <p:cNvPr id="16" name="Title 15"/>
          <p:cNvSpPr>
            <a:spLocks noGrp="1"/>
          </p:cNvSpPr>
          <p:nvPr>
            <p:ph type="title"/>
          </p:nvPr>
        </p:nvSpPr>
        <p:spPr>
          <a:xfrm>
            <a:off x="457200" y="341784"/>
            <a:ext cx="8229600" cy="1143000"/>
          </a:xfrm>
        </p:spPr>
        <p:txBody>
          <a:bodyPr/>
          <a:lstStyle/>
          <a:p>
            <a:pPr algn="r"/>
            <a:r>
              <a:rPr lang="en-US" sz="3200" b="1" dirty="0">
                <a:solidFill>
                  <a:srgbClr val="0070C0"/>
                </a:solidFill>
                <a:latin typeface="Century Gothic" panose="020B0502020202020204" pitchFamily="34" charset="0"/>
              </a:rPr>
              <a:t>Genome browser </a:t>
            </a:r>
            <a:br>
              <a:rPr lang="en-US" sz="3200" b="1" dirty="0">
                <a:solidFill>
                  <a:srgbClr val="0070C0"/>
                </a:solidFill>
                <a:latin typeface="Century Gothic" panose="020B0502020202020204" pitchFamily="34" charset="0"/>
              </a:rPr>
            </a:br>
            <a:r>
              <a:rPr lang="en-US" sz="3200" b="1" dirty="0">
                <a:solidFill>
                  <a:srgbClr val="0070C0"/>
                </a:solidFill>
                <a:latin typeface="Century Gothic" panose="020B0502020202020204" pitchFamily="34" charset="0"/>
              </a:rPr>
              <a:t>and annotation tool</a:t>
            </a:r>
            <a:endParaRPr lang="en-US" sz="3200" b="1" dirty="0">
              <a:solidFill>
                <a:srgbClr val="000000"/>
              </a:solidFill>
              <a:latin typeface="Century Gothic" panose="020B0502020202020204" pitchFamily="34" charset="0"/>
            </a:endParaRPr>
          </a:p>
        </p:txBody>
      </p:sp>
      <p:sp>
        <p:nvSpPr>
          <p:cNvPr id="9" name="Content Placeholder 8"/>
          <p:cNvSpPr>
            <a:spLocks noGrp="1"/>
          </p:cNvSpPr>
          <p:nvPr>
            <p:ph sz="half" idx="1"/>
          </p:nvPr>
        </p:nvSpPr>
        <p:spPr/>
        <p:txBody>
          <a:bodyPr/>
          <a:lstStyle/>
          <a:p>
            <a:r>
              <a:rPr lang="en-US" sz="1800" dirty="0">
                <a:solidFill>
                  <a:srgbClr val="000000"/>
                </a:solidFill>
                <a:latin typeface="Century Gothic" panose="020B0502020202020204" pitchFamily="34" charset="0"/>
              </a:rPr>
              <a:t>visualization of sequence</a:t>
            </a:r>
          </a:p>
          <a:p>
            <a:pPr lvl="1"/>
            <a:r>
              <a:rPr lang="en-US" sz="1400" dirty="0">
                <a:solidFill>
                  <a:srgbClr val="000000"/>
                </a:solidFill>
                <a:latin typeface="Century Gothic" panose="020B0502020202020204" pitchFamily="34" charset="0"/>
              </a:rPr>
              <a:t>DNA</a:t>
            </a:r>
          </a:p>
          <a:p>
            <a:pPr lvl="1"/>
            <a:r>
              <a:rPr lang="en-US" sz="1400" dirty="0">
                <a:solidFill>
                  <a:srgbClr val="000000"/>
                </a:solidFill>
                <a:latin typeface="Century Gothic" panose="020B0502020202020204" pitchFamily="34" charset="0"/>
              </a:rPr>
              <a:t>six frame translation</a:t>
            </a:r>
          </a:p>
          <a:p>
            <a:pPr lvl="1"/>
            <a:r>
              <a:rPr lang="en-US" sz="1400" dirty="0">
                <a:solidFill>
                  <a:srgbClr val="000000"/>
                </a:solidFill>
                <a:latin typeface="Century Gothic" panose="020B0502020202020204" pitchFamily="34" charset="0"/>
              </a:rPr>
              <a:t>Panoramic and sequence view</a:t>
            </a:r>
          </a:p>
          <a:p>
            <a:r>
              <a:rPr lang="en-US" sz="1800" dirty="0">
                <a:solidFill>
                  <a:srgbClr val="000000"/>
                </a:solidFill>
                <a:latin typeface="Century Gothic" panose="020B0502020202020204" pitchFamily="34" charset="0"/>
              </a:rPr>
              <a:t>Annotation</a:t>
            </a:r>
          </a:p>
          <a:p>
            <a:pPr lvl="1"/>
            <a:r>
              <a:rPr lang="en-US" sz="1400" dirty="0">
                <a:solidFill>
                  <a:srgbClr val="000000"/>
                </a:solidFill>
                <a:latin typeface="Century Gothic" panose="020B0502020202020204" pitchFamily="34" charset="0"/>
              </a:rPr>
              <a:t>Features </a:t>
            </a:r>
          </a:p>
          <a:p>
            <a:pPr lvl="1"/>
            <a:r>
              <a:rPr lang="en-US" sz="1400" dirty="0">
                <a:solidFill>
                  <a:srgbClr val="000000"/>
                </a:solidFill>
                <a:latin typeface="Century Gothic" panose="020B0502020202020204" pitchFamily="34" charset="0"/>
              </a:rPr>
              <a:t>Mapped and listed</a:t>
            </a:r>
          </a:p>
          <a:p>
            <a:pPr lvl="1"/>
            <a:r>
              <a:rPr lang="en-US" sz="1400" dirty="0">
                <a:solidFill>
                  <a:srgbClr val="000000"/>
                </a:solidFill>
                <a:latin typeface="Century Gothic" panose="020B0502020202020204" pitchFamily="34" charset="0"/>
              </a:rPr>
              <a:t>Editable </a:t>
            </a:r>
          </a:p>
          <a:p>
            <a:pPr lvl="1"/>
            <a:r>
              <a:rPr lang="en-US" sz="1400" dirty="0">
                <a:solidFill>
                  <a:srgbClr val="000000"/>
                </a:solidFill>
                <a:latin typeface="Century Gothic" panose="020B0502020202020204" pitchFamily="34" charset="0"/>
              </a:rPr>
              <a:t>In layers (entry)</a:t>
            </a:r>
          </a:p>
          <a:p>
            <a:r>
              <a:rPr lang="en-US" sz="1800" dirty="0">
                <a:solidFill>
                  <a:srgbClr val="000000"/>
                </a:solidFill>
                <a:latin typeface="Century Gothic" panose="020B0502020202020204" pitchFamily="34" charset="0"/>
              </a:rPr>
              <a:t>perform and view analysis</a:t>
            </a:r>
          </a:p>
          <a:p>
            <a:pPr lvl="1"/>
            <a:r>
              <a:rPr lang="en-US" sz="1400" dirty="0">
                <a:solidFill>
                  <a:srgbClr val="000000"/>
                </a:solidFill>
                <a:latin typeface="Century Gothic" panose="020B0502020202020204" pitchFamily="34" charset="0"/>
              </a:rPr>
              <a:t>basic analysis</a:t>
            </a:r>
          </a:p>
          <a:p>
            <a:pPr lvl="1"/>
            <a:r>
              <a:rPr lang="en-US" sz="1400" dirty="0">
                <a:solidFill>
                  <a:srgbClr val="000000"/>
                </a:solidFill>
                <a:latin typeface="Century Gothic" panose="020B0502020202020204" pitchFamily="34" charset="0"/>
              </a:rPr>
              <a:t>Basic stats &amp; index can be plotted</a:t>
            </a:r>
          </a:p>
          <a:p>
            <a:pPr lvl="1"/>
            <a:r>
              <a:rPr lang="en-US" sz="1400" dirty="0">
                <a:solidFill>
                  <a:srgbClr val="000000"/>
                </a:solidFill>
                <a:latin typeface="Century Gothic" panose="020B0502020202020204" pitchFamily="34" charset="0"/>
              </a:rPr>
              <a:t>import and view the results of other searches/analysis</a:t>
            </a:r>
          </a:p>
          <a:p>
            <a:pPr lvl="1"/>
            <a:r>
              <a:rPr lang="en-US" sz="1400" dirty="0">
                <a:solidFill>
                  <a:srgbClr val="000000"/>
                </a:solidFill>
                <a:latin typeface="Century Gothic" panose="020B0502020202020204" pitchFamily="34" charset="0"/>
              </a:rPr>
              <a:t>Different lines of evidence can be seen together</a:t>
            </a:r>
            <a:br>
              <a:rPr lang="en-US" sz="1400" dirty="0">
                <a:latin typeface="Century Gothic" panose="020B0502020202020204" pitchFamily="34" charset="0"/>
              </a:rPr>
            </a:br>
            <a:endParaRPr lang="es-UY" sz="1400" dirty="0">
              <a:latin typeface="Century Gothic" panose="020B0502020202020204" pitchFamily="34" charset="0"/>
            </a:endParaRPr>
          </a:p>
        </p:txBody>
      </p:sp>
      <p:pic>
        <p:nvPicPr>
          <p:cNvPr id="15" name="Picture 4" descr="art_dna_tab"/>
          <p:cNvPicPr preferRelativeResize="0">
            <a:picLocks noGrp="1" noChangeAspect="1" noChangeArrowheads="1"/>
          </p:cNvPicPr>
          <p:nvPr>
            <p:ph sz="half" idx="2"/>
          </p:nvPr>
        </p:nvPicPr>
        <p:blipFill>
          <a:blip r:embed="rId3" cstate="print"/>
          <a:stretch>
            <a:fillRect/>
          </a:stretch>
        </p:blipFill>
        <p:spPr bwMode="auto">
          <a:xfrm>
            <a:off x="4648200" y="2299346"/>
            <a:ext cx="4038600" cy="3127671"/>
          </a:xfrm>
          <a:prstGeom prst="rect">
            <a:avLst/>
          </a:prstGeom>
          <a:noFill/>
        </p:spPr>
      </p:pic>
    </p:spTree>
    <p:extLst>
      <p:ext uri="{BB962C8B-B14F-4D97-AF65-F5344CB8AC3E}">
        <p14:creationId xmlns:p14="http://schemas.microsoft.com/office/powerpoint/2010/main" val="17576999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79512" y="292388"/>
            <a:ext cx="6660232" cy="4309853"/>
          </a:xfrm>
          <a:prstGeom prst="rect">
            <a:avLst/>
          </a:prstGeom>
        </p:spPr>
      </p:pic>
      <p:sp>
        <p:nvSpPr>
          <p:cNvPr id="3" name="Rounded Rectangle 2"/>
          <p:cNvSpPr/>
          <p:nvPr/>
        </p:nvSpPr>
        <p:spPr>
          <a:xfrm>
            <a:off x="3275856" y="2924944"/>
            <a:ext cx="5544616" cy="3607891"/>
          </a:xfrm>
          <a:prstGeom prst="roundRect">
            <a:avLst>
              <a:gd name="adj" fmla="val 4377"/>
            </a:avLst>
          </a:prstGeom>
          <a:solidFill>
            <a:schemeClr val="lt1">
              <a:alpha val="50000"/>
            </a:schemeClr>
          </a:solidFill>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a:spAutoFit/>
          </a:bodyPr>
          <a:lstStyle/>
          <a:p>
            <a:pPr indent="266700" algn="r" eaLnBrk="1" hangingPunct="1">
              <a:buFont typeface="Arial" pitchFamily="34" charset="0"/>
              <a:buChar char="•"/>
            </a:pPr>
            <a:r>
              <a:rPr lang="en-US" sz="1400" dirty="0">
                <a:latin typeface="Century Gothic" pitchFamily="34" charset="0"/>
              </a:rPr>
              <a:t>Genome browser and annotation tool </a:t>
            </a:r>
            <a:br>
              <a:rPr lang="en-US" sz="1400" dirty="0">
                <a:latin typeface="Century Gothic" pitchFamily="34" charset="0"/>
              </a:rPr>
            </a:br>
            <a:r>
              <a:rPr lang="en-US" sz="1400" dirty="0">
                <a:latin typeface="Century Gothic" pitchFamily="34" charset="0"/>
              </a:rPr>
              <a:t>(Rutherford et al, 2000) </a:t>
            </a:r>
          </a:p>
          <a:p>
            <a:pPr indent="266700" algn="r" eaLnBrk="1" hangingPunct="1">
              <a:buFont typeface="Arial" pitchFamily="34" charset="0"/>
              <a:buChar char="•"/>
            </a:pPr>
            <a:endParaRPr lang="en-US" sz="1400" dirty="0">
              <a:latin typeface="Century Gothic" pitchFamily="34" charset="0"/>
            </a:endParaRPr>
          </a:p>
          <a:p>
            <a:pPr indent="266700" algn="r" eaLnBrk="1" hangingPunct="1">
              <a:buFont typeface="Arial" pitchFamily="34" charset="0"/>
              <a:buChar char="•"/>
            </a:pPr>
            <a:r>
              <a:rPr lang="en-US" sz="1400" dirty="0">
                <a:latin typeface="Century Gothic" pitchFamily="34" charset="0"/>
              </a:rPr>
              <a:t>Free and regularly updated software </a:t>
            </a:r>
          </a:p>
          <a:p>
            <a:pPr indent="266700" algn="r" eaLnBrk="1" hangingPunct="1">
              <a:buFont typeface="Arial" pitchFamily="34" charset="0"/>
              <a:buChar char="•"/>
            </a:pPr>
            <a:r>
              <a:rPr lang="en-US" sz="1400" dirty="0">
                <a:latin typeface="Century Gothic" pitchFamily="34" charset="0"/>
              </a:rPr>
              <a:t>(https://www.sanger.ac.uk/science/tools/artemis)</a:t>
            </a:r>
          </a:p>
          <a:p>
            <a:pPr indent="266700" algn="r" eaLnBrk="1" hangingPunct="1">
              <a:buFont typeface="Arial" pitchFamily="34" charset="0"/>
              <a:buChar char="•"/>
            </a:pPr>
            <a:endParaRPr lang="en-US" sz="1400" dirty="0">
              <a:latin typeface="Century Gothic" pitchFamily="34" charset="0"/>
            </a:endParaRPr>
          </a:p>
          <a:p>
            <a:pPr indent="266700" algn="r" eaLnBrk="1" hangingPunct="1">
              <a:buFont typeface="Arial" pitchFamily="34" charset="0"/>
              <a:buChar char="•"/>
            </a:pPr>
            <a:r>
              <a:rPr lang="en-US" sz="1400" dirty="0">
                <a:latin typeface="Century Gothic" pitchFamily="34" charset="0"/>
              </a:rPr>
              <a:t>Developed in  JAVA  in 1998</a:t>
            </a:r>
          </a:p>
          <a:p>
            <a:pPr indent="266700" algn="r" eaLnBrk="1" hangingPunct="1">
              <a:buFont typeface="Arial" pitchFamily="34" charset="0"/>
              <a:buChar char="•"/>
            </a:pPr>
            <a:endParaRPr lang="en-US" sz="1400" dirty="0">
              <a:latin typeface="Century Gothic" pitchFamily="34" charset="0"/>
            </a:endParaRPr>
          </a:p>
          <a:p>
            <a:pPr indent="266700" algn="r" eaLnBrk="1" hangingPunct="1">
              <a:buFont typeface="Arial" pitchFamily="34" charset="0"/>
              <a:buChar char="•"/>
            </a:pPr>
            <a:r>
              <a:rPr lang="en-US" sz="1400" dirty="0">
                <a:latin typeface="Century Gothic" pitchFamily="34" charset="0"/>
              </a:rPr>
              <a:t>Available for UNIX, Macintosh and Windows </a:t>
            </a:r>
          </a:p>
          <a:p>
            <a:pPr indent="266700" algn="r" eaLnBrk="1" hangingPunct="1">
              <a:buFont typeface="Arial" pitchFamily="34" charset="0"/>
              <a:buChar char="•"/>
            </a:pPr>
            <a:endParaRPr lang="en-US" sz="1400" dirty="0">
              <a:latin typeface="Century Gothic" pitchFamily="34" charset="0"/>
            </a:endParaRPr>
          </a:p>
          <a:p>
            <a:pPr indent="266700" algn="r" eaLnBrk="1" hangingPunct="1">
              <a:buFont typeface="Arial" pitchFamily="34" charset="0"/>
              <a:buChar char="•"/>
            </a:pPr>
            <a:r>
              <a:rPr lang="en-US" sz="1400" dirty="0">
                <a:latin typeface="Century Gothic" pitchFamily="34" charset="0"/>
              </a:rPr>
              <a:t>Developed for annotation and analysis of prokaryotic and small eukaryotic genomes</a:t>
            </a:r>
          </a:p>
          <a:p>
            <a:pPr indent="266700" algn="r" eaLnBrk="1" hangingPunct="1">
              <a:buFont typeface="Arial" pitchFamily="34" charset="0"/>
              <a:buChar char="•"/>
            </a:pPr>
            <a:endParaRPr lang="en-US" sz="1400" dirty="0">
              <a:latin typeface="Century Gothic" pitchFamily="34" charset="0"/>
            </a:endParaRPr>
          </a:p>
          <a:p>
            <a:pPr indent="266700" algn="r" eaLnBrk="1" hangingPunct="1">
              <a:buFont typeface="Arial" pitchFamily="34" charset="0"/>
              <a:buChar char="•"/>
            </a:pPr>
            <a:r>
              <a:rPr lang="en-US" sz="1400" dirty="0">
                <a:latin typeface="Century Gothic" pitchFamily="34" charset="0"/>
              </a:rPr>
              <a:t>Can be used simply  as a sequence viewer allowing the visualization of sequence and annotation taken directly from EMBL or </a:t>
            </a:r>
            <a:r>
              <a:rPr lang="en-US" sz="1400" dirty="0" err="1">
                <a:latin typeface="Century Gothic" pitchFamily="34" charset="0"/>
              </a:rPr>
              <a:t>GeneBank</a:t>
            </a:r>
            <a:r>
              <a:rPr lang="en-US" sz="1400" dirty="0">
                <a:latin typeface="Century Gothic" pitchFamily="34" charset="0"/>
              </a:rPr>
              <a:t>.</a:t>
            </a:r>
            <a:r>
              <a:rPr lang="es-ES_tradnl" sz="1400" dirty="0">
                <a:latin typeface="Century Gothic" pitchFamily="34" charset="0"/>
              </a:rPr>
              <a:t> </a:t>
            </a:r>
            <a:endParaRPr lang="es-MX" sz="1400" dirty="0">
              <a:latin typeface="Century Gothic"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2000"/>
                                        <p:tgtEl>
                                          <p:spTgt spid="3">
                                            <p:bg/>
                                          </p:spTgt>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childTnLst>
                                </p:cTn>
                              </p:par>
                            </p:childTnLst>
                          </p:cTn>
                        </p:par>
                        <p:par>
                          <p:cTn id="12" fill="hold">
                            <p:stCondLst>
                              <p:cond delay="3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10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1000"/>
                                        <p:tgtEl>
                                          <p:spTgt spid="3">
                                            <p:txEl>
                                              <p:pRg st="3" end="3"/>
                                            </p:txEl>
                                          </p:spTgt>
                                        </p:tgtEl>
                                      </p:cBhvr>
                                    </p:animEffect>
                                  </p:childTnLst>
                                </p:cTn>
                              </p:par>
                            </p:childTnLst>
                          </p:cTn>
                        </p:par>
                        <p:par>
                          <p:cTn id="19" fill="hold">
                            <p:stCondLst>
                              <p:cond delay="4000"/>
                            </p:stCondLst>
                            <p:childTnLst>
                              <p:par>
                                <p:cTn id="20" presetID="10" presetClass="entr" presetSubtype="0" fill="hold" grpId="0" nodeType="after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1000"/>
                                        <p:tgtEl>
                                          <p:spTgt spid="3">
                                            <p:txEl>
                                              <p:pRg st="5" end="5"/>
                                            </p:txEl>
                                          </p:spTgt>
                                        </p:tgtEl>
                                      </p:cBhvr>
                                    </p:animEffect>
                                  </p:childTnLst>
                                </p:cTn>
                              </p:par>
                            </p:childTnLst>
                          </p:cTn>
                        </p:par>
                        <p:par>
                          <p:cTn id="23" fill="hold">
                            <p:stCondLst>
                              <p:cond delay="5000"/>
                            </p:stCondLst>
                            <p:childTnLst>
                              <p:par>
                                <p:cTn id="24" presetID="10" presetClass="entr" presetSubtype="0" fill="hold" grpId="0" nodeType="after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1000"/>
                                        <p:tgtEl>
                                          <p:spTgt spid="3">
                                            <p:txEl>
                                              <p:pRg st="7" end="7"/>
                                            </p:txEl>
                                          </p:spTgt>
                                        </p:tgtEl>
                                      </p:cBhvr>
                                    </p:animEffect>
                                  </p:childTnLst>
                                </p:cTn>
                              </p:par>
                            </p:childTnLst>
                          </p:cTn>
                        </p:par>
                        <p:par>
                          <p:cTn id="27" fill="hold">
                            <p:stCondLst>
                              <p:cond delay="6000"/>
                            </p:stCondLst>
                            <p:childTnLst>
                              <p:par>
                                <p:cTn id="28" presetID="10" presetClass="entr" presetSubtype="0" fill="hold" grpId="0" nodeType="afterEffect">
                                  <p:stCondLst>
                                    <p:cond delay="0"/>
                                  </p:stCondLst>
                                  <p:childTnLst>
                                    <p:set>
                                      <p:cBhvr>
                                        <p:cTn id="29" dur="1" fill="hold">
                                          <p:stCondLst>
                                            <p:cond delay="0"/>
                                          </p:stCondLst>
                                        </p:cTn>
                                        <p:tgtEl>
                                          <p:spTgt spid="3">
                                            <p:txEl>
                                              <p:pRg st="9" end="9"/>
                                            </p:txEl>
                                          </p:spTgt>
                                        </p:tgtEl>
                                        <p:attrNameLst>
                                          <p:attrName>style.visibility</p:attrName>
                                        </p:attrNameLst>
                                      </p:cBhvr>
                                      <p:to>
                                        <p:strVal val="visible"/>
                                      </p:to>
                                    </p:set>
                                    <p:animEffect transition="in" filter="fade">
                                      <p:cBhvr>
                                        <p:cTn id="30" dur="1000"/>
                                        <p:tgtEl>
                                          <p:spTgt spid="3">
                                            <p:txEl>
                                              <p:pRg st="9" end="9"/>
                                            </p:txEl>
                                          </p:spTgt>
                                        </p:tgtEl>
                                      </p:cBhvr>
                                    </p:animEffect>
                                  </p:childTnLst>
                                </p:cTn>
                              </p:par>
                            </p:childTnLst>
                          </p:cTn>
                        </p:par>
                        <p:par>
                          <p:cTn id="31" fill="hold">
                            <p:stCondLst>
                              <p:cond delay="7000"/>
                            </p:stCondLst>
                            <p:childTnLst>
                              <p:par>
                                <p:cTn id="32" presetID="10" presetClass="entr" presetSubtype="0" fill="hold" grpId="0" nodeType="afterEffect">
                                  <p:stCondLst>
                                    <p:cond delay="0"/>
                                  </p:stCondLst>
                                  <p:childTnLst>
                                    <p:set>
                                      <p:cBhvr>
                                        <p:cTn id="33" dur="1" fill="hold">
                                          <p:stCondLst>
                                            <p:cond delay="0"/>
                                          </p:stCondLst>
                                        </p:cTn>
                                        <p:tgtEl>
                                          <p:spTgt spid="3">
                                            <p:txEl>
                                              <p:pRg st="11" end="11"/>
                                            </p:txEl>
                                          </p:spTgt>
                                        </p:tgtEl>
                                        <p:attrNameLst>
                                          <p:attrName>style.visibility</p:attrName>
                                        </p:attrNameLst>
                                      </p:cBhvr>
                                      <p:to>
                                        <p:strVal val="visible"/>
                                      </p:to>
                                    </p:set>
                                    <p:animEffect transition="in" filter="fade">
                                      <p:cBhvr>
                                        <p:cTn id="34" dur="10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allAtOnce"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Rectangle 5"/>
          <p:cNvSpPr>
            <a:spLocks noGrp="1" noChangeArrowheads="1"/>
          </p:cNvSpPr>
          <p:nvPr>
            <p:ph type="title"/>
          </p:nvPr>
        </p:nvSpPr>
        <p:spPr>
          <a:xfrm>
            <a:off x="457200" y="332656"/>
            <a:ext cx="8229600" cy="1143000"/>
          </a:xfrm>
          <a:noFill/>
          <a:ln w="9525">
            <a:noFill/>
            <a:miter lim="800000"/>
            <a:headEnd/>
            <a:tailEnd/>
          </a:ln>
        </p:spPr>
        <p:txBody>
          <a:bodyPr vert="horz" wrap="square" lIns="91440" tIns="45720" rIns="91440" bIns="45720" numCol="1" anchor="ctr" anchorCtr="0" compatLnSpc="1">
            <a:prstTxWarp prst="textNoShape">
              <a:avLst/>
            </a:prstTxWarp>
          </a:bodyPr>
          <a:lstStyle/>
          <a:p>
            <a:pPr algn="r"/>
            <a:r>
              <a:rPr lang="es-ES_tradnl" sz="3200" b="1" dirty="0">
                <a:solidFill>
                  <a:srgbClr val="0070C0"/>
                </a:solidFill>
                <a:latin typeface="Century Gothic" panose="020B0502020202020204" pitchFamily="34" charset="0"/>
              </a:rPr>
              <a:t>Files in Artemis</a:t>
            </a:r>
            <a:endParaRPr lang="es-MX" sz="3200" b="1" dirty="0">
              <a:solidFill>
                <a:srgbClr val="0070C0"/>
              </a:solidFill>
              <a:latin typeface="Century Gothic" panose="020B0502020202020204" pitchFamily="34" charset="0"/>
            </a:endParaRPr>
          </a:p>
        </p:txBody>
      </p:sp>
      <p:sp>
        <p:nvSpPr>
          <p:cNvPr id="4100" name="Rectangle 3"/>
          <p:cNvSpPr>
            <a:spLocks noGrp="1" noChangeArrowheads="1"/>
          </p:cNvSpPr>
          <p:nvPr>
            <p:ph type="body" sz="half" idx="1"/>
          </p:nvPr>
        </p:nvSpPr>
        <p:spPr>
          <a:xfrm>
            <a:off x="457200" y="1600200"/>
            <a:ext cx="8651304" cy="4525963"/>
          </a:xfrm>
        </p:spPr>
        <p:txBody>
          <a:bodyPr/>
          <a:lstStyle/>
          <a:p>
            <a:pPr eaLnBrk="1" hangingPunct="1"/>
            <a:r>
              <a:rPr lang="en-US" sz="2400" dirty="0">
                <a:latin typeface="Century Gothic" pitchFamily="34" charset="0"/>
              </a:rPr>
              <a:t>It can read several file formats (FASTA, EMBL, GENEBANK, GFF).</a:t>
            </a:r>
          </a:p>
        </p:txBody>
      </p:sp>
      <p:pic>
        <p:nvPicPr>
          <p:cNvPr id="5" name="Picture 2"/>
          <p:cNvPicPr>
            <a:picLocks noChangeAspect="1" noChangeArrowheads="1"/>
          </p:cNvPicPr>
          <p:nvPr/>
        </p:nvPicPr>
        <p:blipFill>
          <a:blip r:embed="rId3" cstate="print"/>
          <a:srcRect/>
          <a:stretch>
            <a:fillRect/>
          </a:stretch>
        </p:blipFill>
        <p:spPr bwMode="auto">
          <a:xfrm>
            <a:off x="755576" y="404664"/>
            <a:ext cx="1466850" cy="933450"/>
          </a:xfrm>
          <a:prstGeom prst="rect">
            <a:avLst/>
          </a:prstGeom>
          <a:noFill/>
          <a:ln w="9525">
            <a:noFill/>
            <a:miter lim="800000"/>
            <a:headEnd/>
            <a:tailEnd/>
          </a:ln>
        </p:spPr>
      </p:pic>
      <p:pic>
        <p:nvPicPr>
          <p:cNvPr id="6" name="Picture 5"/>
          <p:cNvPicPr>
            <a:picLocks noChangeAspect="1"/>
          </p:cNvPicPr>
          <p:nvPr/>
        </p:nvPicPr>
        <p:blipFill>
          <a:blip r:embed="rId4"/>
          <a:stretch>
            <a:fillRect/>
          </a:stretch>
        </p:blipFill>
        <p:spPr>
          <a:xfrm>
            <a:off x="774344" y="2508251"/>
            <a:ext cx="7334250" cy="3771900"/>
          </a:xfrm>
          <a:prstGeom prst="rect">
            <a:avLst/>
          </a:prstGeom>
        </p:spPr>
      </p:pic>
      <p:sp>
        <p:nvSpPr>
          <p:cNvPr id="7" name="Content Placeholder 6"/>
          <p:cNvSpPr>
            <a:spLocks noGrp="1"/>
          </p:cNvSpPr>
          <p:nvPr>
            <p:ph sz="half" idx="2"/>
          </p:nvPr>
        </p:nvSpPr>
        <p:spPr/>
        <p:txBody>
          <a:bodyPr/>
          <a:lstStyle/>
          <a:p>
            <a:endParaRPr lang="es-UY" dirty="0"/>
          </a:p>
        </p:txBody>
      </p:sp>
    </p:spTree>
  </p:cSld>
  <p:clrMapOvr>
    <a:masterClrMapping/>
  </p:clrMapOvr>
</p:sld>
</file>

<file path=ppt/theme/theme1.xml><?xml version="1.0" encoding="utf-8"?>
<a:theme xmlns:a="http://schemas.openxmlformats.org/drawingml/2006/main" name="Diseño predeterminado">
  <a:themeElements>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iseño predeterminado">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iseño predeterminad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iseño predeterminad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iseño predeterminad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iseño predeterminad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iseño predeterminad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iseño predeterminad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iseño predeterminad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iseño predeterminad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iseño predeterminad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iseño predeterminad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iseño predeterminad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5190</TotalTime>
  <Words>2633</Words>
  <Application>Microsoft Macintosh PowerPoint</Application>
  <PresentationFormat>On-screen Show (4:3)</PresentationFormat>
  <Paragraphs>250</Paragraphs>
  <Slides>17</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 Unicode MS</vt:lpstr>
      <vt:lpstr>ヒラギノ角ゴ Pro W3</vt:lpstr>
      <vt:lpstr>Arial</vt:lpstr>
      <vt:lpstr>Century Gothic</vt:lpstr>
      <vt:lpstr>Courier New</vt:lpstr>
      <vt:lpstr>Helvetica</vt:lpstr>
      <vt:lpstr>Symbol</vt:lpstr>
      <vt:lpstr>Times New Roman</vt:lpstr>
      <vt:lpstr>Diseño predeterminado</vt:lpstr>
      <vt:lpstr>PowerPoint Presentation</vt:lpstr>
      <vt:lpstr>It all started at the pub…</vt:lpstr>
      <vt:lpstr>Brief history of sequencing  … and bioinformatics</vt:lpstr>
      <vt:lpstr>PowerPoint Presentation</vt:lpstr>
      <vt:lpstr>PowerPoint Presentation</vt:lpstr>
      <vt:lpstr>PowerPoint Presentation</vt:lpstr>
      <vt:lpstr>Genome browser  and annotation tool</vt:lpstr>
      <vt:lpstr>PowerPoint Presentation</vt:lpstr>
      <vt:lpstr>Files in Artemis</vt:lpstr>
      <vt:lpstr>Fasta file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LAURA</dc:creator>
  <cp:lastModifiedBy>Stephen Doyle</cp:lastModifiedBy>
  <cp:revision>63</cp:revision>
  <dcterms:created xsi:type="dcterms:W3CDTF">2009-11-25T13:28:09Z</dcterms:created>
  <dcterms:modified xsi:type="dcterms:W3CDTF">2020-04-08T10:17:40Z</dcterms:modified>
</cp:coreProperties>
</file>